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282" r:id="rId3"/>
    <p:sldId id="283" r:id="rId4"/>
    <p:sldId id="258" r:id="rId5"/>
    <p:sldId id="259" r:id="rId6"/>
    <p:sldId id="260" r:id="rId7"/>
    <p:sldId id="278" r:id="rId8"/>
    <p:sldId id="279" r:id="rId9"/>
    <p:sldId id="280" r:id="rId10"/>
    <p:sldId id="263" r:id="rId11"/>
    <p:sldId id="276" r:id="rId12"/>
    <p:sldId id="277" r:id="rId13"/>
    <p:sldId id="261" r:id="rId14"/>
    <p:sldId id="262" r:id="rId15"/>
    <p:sldId id="270" r:id="rId16"/>
    <p:sldId id="265" r:id="rId17"/>
    <p:sldId id="266" r:id="rId18"/>
    <p:sldId id="267" r:id="rId19"/>
    <p:sldId id="268" r:id="rId20"/>
    <p:sldId id="269" r:id="rId21"/>
    <p:sldId id="272" r:id="rId22"/>
    <p:sldId id="273" r:id="rId23"/>
    <p:sldId id="274" r:id="rId24"/>
    <p:sldId id="275" r:id="rId25"/>
    <p:sldId id="281" r:id="rId26"/>
    <p:sldId id="284" r:id="rId27"/>
    <p:sldId id="285" r:id="rId28"/>
    <p:sldId id="286" r:id="rId29"/>
    <p:sldId id="306" r:id="rId30"/>
    <p:sldId id="307" r:id="rId31"/>
    <p:sldId id="308" r:id="rId32"/>
    <p:sldId id="287" r:id="rId33"/>
    <p:sldId id="289" r:id="rId34"/>
    <p:sldId id="291" r:id="rId35"/>
    <p:sldId id="292" r:id="rId36"/>
    <p:sldId id="290" r:id="rId37"/>
    <p:sldId id="293" r:id="rId38"/>
    <p:sldId id="309" r:id="rId39"/>
    <p:sldId id="294" r:id="rId40"/>
    <p:sldId id="295" r:id="rId41"/>
    <p:sldId id="296" r:id="rId42"/>
    <p:sldId id="297" r:id="rId43"/>
    <p:sldId id="325" r:id="rId44"/>
    <p:sldId id="329" r:id="rId45"/>
    <p:sldId id="331" r:id="rId46"/>
    <p:sldId id="326" r:id="rId47"/>
    <p:sldId id="330" r:id="rId48"/>
    <p:sldId id="328" r:id="rId49"/>
    <p:sldId id="327" r:id="rId50"/>
    <p:sldId id="298" r:id="rId51"/>
    <p:sldId id="302" r:id="rId52"/>
    <p:sldId id="288" r:id="rId53"/>
    <p:sldId id="299" r:id="rId54"/>
    <p:sldId id="300" r:id="rId55"/>
    <p:sldId id="301" r:id="rId56"/>
    <p:sldId id="310" r:id="rId57"/>
    <p:sldId id="303" r:id="rId58"/>
    <p:sldId id="311" r:id="rId59"/>
    <p:sldId id="312" r:id="rId60"/>
    <p:sldId id="313" r:id="rId61"/>
    <p:sldId id="314" r:id="rId62"/>
    <p:sldId id="315" r:id="rId63"/>
    <p:sldId id="316" r:id="rId64"/>
    <p:sldId id="317" r:id="rId65"/>
    <p:sldId id="318" r:id="rId66"/>
    <p:sldId id="305" r:id="rId67"/>
    <p:sldId id="304" r:id="rId68"/>
    <p:sldId id="320" r:id="rId69"/>
    <p:sldId id="321" r:id="rId70"/>
    <p:sldId id="319" r:id="rId71"/>
    <p:sldId id="322" r:id="rId72"/>
    <p:sldId id="323" r:id="rId73"/>
    <p:sldId id="324" r:id="rId7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4" d="100"/>
          <a:sy n="64" d="100"/>
        </p:scale>
        <p:origin x="-1470"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5677D-4E50-49D4-B4A2-D84F7A3CA492}" type="datetimeFigureOut">
              <a:rPr lang="fr-FR" smtClean="0"/>
              <a:pPr/>
              <a:t>17/09/2017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9A3517-E2F9-45E8-9854-3BB4B90044D1}"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b="0" i="0" kern="1200" dirty="0" smtClean="0">
                <a:solidFill>
                  <a:schemeClr val="tx1"/>
                </a:solidFill>
                <a:latin typeface="+mn-lt"/>
                <a:ea typeface="+mn-ea"/>
                <a:cs typeface="+mn-cs"/>
              </a:rPr>
              <a:t>Les types de collections ne peuvent pas être imbriqués, mais les types de collecte gelés peuvent être imbriqués dans des collections gelées ou non gelées. Par exemple, vous pouvez définir une liste dans une liste, à condition que la liste interne soit gelée:</a:t>
            </a:r>
            <a:endParaRPr lang="fr-FR" dirty="0"/>
          </a:p>
        </p:txBody>
      </p:sp>
      <p:sp>
        <p:nvSpPr>
          <p:cNvPr id="4" name="Espace réservé du numéro de diapositive 3"/>
          <p:cNvSpPr>
            <a:spLocks noGrp="1"/>
          </p:cNvSpPr>
          <p:nvPr>
            <p:ph type="sldNum" sz="quarter" idx="10"/>
          </p:nvPr>
        </p:nvSpPr>
        <p:spPr/>
        <p:txBody>
          <a:bodyPr/>
          <a:lstStyle/>
          <a:p>
            <a:fld id="{4A9A3517-E2F9-45E8-9854-3BB4B90044D1}" type="slidenum">
              <a:rPr lang="fr-FR" smtClean="0"/>
              <a:pPr/>
              <a:t>62</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ectangle à coins arrondis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ous-titr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Cliquez pour modifier le style des sous-titres du masque</a:t>
            </a:r>
            <a:endParaRPr kumimoji="0" lang="en-US"/>
          </a:p>
        </p:txBody>
      </p:sp>
      <p:sp>
        <p:nvSpPr>
          <p:cNvPr id="28" name="Espace réservé de la date 27"/>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17" name="Espace réservé du pied de page 16"/>
          <p:cNvSpPr>
            <a:spLocks noGrp="1"/>
          </p:cNvSpPr>
          <p:nvPr>
            <p:ph type="ftr" sz="quarter" idx="11"/>
          </p:nvPr>
        </p:nvSpPr>
        <p:spPr/>
        <p:txBody>
          <a:bodyPr/>
          <a:lstStyle/>
          <a:p>
            <a:endParaRPr lang="fr-FR"/>
          </a:p>
        </p:txBody>
      </p:sp>
      <p:sp>
        <p:nvSpPr>
          <p:cNvPr id="29" name="Espace réservé du numéro de diapositive 28"/>
          <p:cNvSpPr>
            <a:spLocks noGrp="1"/>
          </p:cNvSpPr>
          <p:nvPr>
            <p:ph type="sldNum" sz="quarter" idx="12"/>
          </p:nvPr>
        </p:nvSpPr>
        <p:spPr/>
        <p:txBody>
          <a:bodyPr lIns="0" tIns="0" rIns="0" bIns="0">
            <a:noAutofit/>
          </a:bodyPr>
          <a:lstStyle>
            <a:lvl1pPr>
              <a:defRPr sz="1400">
                <a:solidFill>
                  <a:srgbClr val="FFFFFF"/>
                </a:solidFill>
              </a:defRPr>
            </a:lvl1pPr>
          </a:lstStyle>
          <a:p>
            <a:fld id="{3A538893-098A-4B62-9E99-C905FC285B3A}" type="slidenum">
              <a:rPr lang="fr-FR" smtClean="0"/>
              <a:pPr/>
              <a:t>‹N°›</a:t>
            </a:fld>
            <a:endParaRPr lang="fr-F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fr-FR" smtClean="0"/>
              <a:t>Cliquez pour modifier le style du titre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538893-098A-4B62-9E99-C905FC285B3A}"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41"/>
            <a:ext cx="201168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914400" y="274640"/>
            <a:ext cx="55626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538893-098A-4B62-9E99-C905FC285B3A}"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4" name="Espace réservé de la date 3"/>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A538893-098A-4B62-9E99-C905FC285B3A}" type="slidenum">
              <a:rPr lang="fr-FR" smtClean="0"/>
              <a:pPr/>
              <a:t>‹N°›</a:t>
            </a:fld>
            <a:endParaRPr lang="fr-FR"/>
          </a:p>
        </p:txBody>
      </p:sp>
      <p:sp>
        <p:nvSpPr>
          <p:cNvPr id="8" name="Espace réservé du contenu 7"/>
          <p:cNvSpPr>
            <a:spLocks noGrp="1"/>
          </p:cNvSpPr>
          <p:nvPr>
            <p:ph sz="quarter" idx="1"/>
          </p:nvPr>
        </p:nvSpPr>
        <p:spPr>
          <a:xfrm>
            <a:off x="914400" y="1447800"/>
            <a:ext cx="7772400" cy="45720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ectangle à coins arrondis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5" name="Espace réservé du pied de page 4"/>
          <p:cNvSpPr>
            <a:spLocks noGrp="1"/>
          </p:cNvSpPr>
          <p:nvPr>
            <p:ph type="ftr" sz="quarter" idx="11"/>
          </p:nvPr>
        </p:nvSpPr>
        <p:spPr>
          <a:xfrm>
            <a:off x="800100" y="6172200"/>
            <a:ext cx="4000500" cy="457200"/>
          </a:xfrm>
        </p:spPr>
        <p:txBody>
          <a:bodyPr/>
          <a:lstStyle/>
          <a:p>
            <a:endParaRPr lang="fr-F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a:off x="146304" y="6208776"/>
            <a:ext cx="457200" cy="457200"/>
          </a:xfrm>
        </p:spPr>
        <p:txBody>
          <a:bodyPr/>
          <a:lstStyle/>
          <a:p>
            <a:fld id="{3A538893-098A-4B62-9E99-C905FC285B3A}" type="slidenum">
              <a:rPr lang="fr-FR" smtClean="0"/>
              <a:pPr/>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538893-098A-4B62-9E99-C905FC285B3A}" type="slidenum">
              <a:rPr lang="fr-FR" smtClean="0"/>
              <a:pPr/>
              <a:t>‹N°›</a:t>
            </a:fld>
            <a:endParaRPr lang="fr-FR"/>
          </a:p>
        </p:txBody>
      </p:sp>
      <p:sp>
        <p:nvSpPr>
          <p:cNvPr id="9" name="Espace réservé du contenu 8"/>
          <p:cNvSpPr>
            <a:spLocks noGrp="1"/>
          </p:cNvSpPr>
          <p:nvPr>
            <p:ph sz="quarter" idx="1"/>
          </p:nvPr>
        </p:nvSpPr>
        <p:spPr>
          <a:xfrm>
            <a:off x="914400" y="1447800"/>
            <a:ext cx="3749040" cy="45720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933950" y="1447800"/>
            <a:ext cx="3749040" cy="45720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914400" y="273050"/>
            <a:ext cx="7772400" cy="1143000"/>
          </a:xfrm>
        </p:spPr>
        <p:txBody>
          <a:bodyPr anchor="b" anchorCtr="0"/>
          <a:lstStyle>
            <a:lvl1pPr>
              <a:defRPr/>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4" name="Espace réservé du texte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Cliquez pour modifier les styles du texte du masque</a:t>
            </a:r>
          </a:p>
        </p:txBody>
      </p:sp>
      <p:sp>
        <p:nvSpPr>
          <p:cNvPr id="7" name="Espace réservé de la date 6"/>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A538893-098A-4B62-9E99-C905FC285B3A}" type="slidenum">
              <a:rPr lang="fr-FR" smtClean="0"/>
              <a:pPr/>
              <a:t>‹N°›</a:t>
            </a:fld>
            <a:endParaRPr lang="fr-FR"/>
          </a:p>
        </p:txBody>
      </p:sp>
      <p:sp>
        <p:nvSpPr>
          <p:cNvPr id="11" name="Espace réservé du contenu 10"/>
          <p:cNvSpPr>
            <a:spLocks noGrp="1"/>
          </p:cNvSpPr>
          <p:nvPr>
            <p:ph sz="half" idx="2"/>
          </p:nvPr>
        </p:nvSpPr>
        <p:spPr>
          <a:xfrm>
            <a:off x="914400" y="2247900"/>
            <a:ext cx="3733800" cy="38862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half" idx="4"/>
          </p:nvPr>
        </p:nvSpPr>
        <p:spPr>
          <a:xfrm>
            <a:off x="4953000" y="2247900"/>
            <a:ext cx="3733800" cy="38862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e la date 2"/>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A538893-098A-4B62-9E99-C905FC285B3A}"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A538893-098A-4B62-9E99-C905FC285B3A}"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ectangle à coins arrondis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914400" y="273050"/>
            <a:ext cx="7772400" cy="1143000"/>
          </a:xfrm>
        </p:spPr>
        <p:txBody>
          <a:bodyPr anchor="b" anchorCtr="0"/>
          <a:lstStyle>
            <a:lvl1pPr algn="l">
              <a:buNone/>
              <a:defRPr sz="4000" b="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A538893-098A-4B62-9E99-C905FC285B3A}" type="slidenum">
              <a:rPr lang="fr-FR" smtClean="0"/>
              <a:pPr/>
              <a:t>‹N°›</a:t>
            </a:fld>
            <a:endParaRPr lang="fr-FR"/>
          </a:p>
        </p:txBody>
      </p:sp>
      <p:sp>
        <p:nvSpPr>
          <p:cNvPr id="11" name="Espace réservé du contenu 10"/>
          <p:cNvSpPr>
            <a:spLocks noGrp="1"/>
          </p:cNvSpPr>
          <p:nvPr>
            <p:ph sz="quarter" idx="1"/>
          </p:nvPr>
        </p:nvSpPr>
        <p:spPr>
          <a:xfrm>
            <a:off x="2971800" y="1600200"/>
            <a:ext cx="5715000" cy="4495800"/>
          </a:xfrm>
        </p:spPr>
        <p:txBody>
          <a:bodyPr vert="horz"/>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fr-FR" smtClean="0"/>
              <a:t>Cliquez pour modifier le style du titre</a:t>
            </a:r>
            <a:endParaRPr kumimoji="0" lang="en-US"/>
          </a:p>
        </p:txBody>
      </p:sp>
      <p:sp>
        <p:nvSpPr>
          <p:cNvPr id="4" name="Espace réservé du texte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5" name="Espace réservé de la date 4"/>
          <p:cNvSpPr>
            <a:spLocks noGrp="1"/>
          </p:cNvSpPr>
          <p:nvPr>
            <p:ph type="dt" sz="half" idx="10"/>
          </p:nvPr>
        </p:nvSpPr>
        <p:spPr/>
        <p:txBody>
          <a:bodyPr/>
          <a:lstStyle/>
          <a:p>
            <a:fld id="{3AEBDA27-74E3-4632-A26F-11441C6107CE}" type="datetimeFigureOut">
              <a:rPr lang="fr-FR" smtClean="0"/>
              <a:pPr/>
              <a:t>17/09/2017</a:t>
            </a:fld>
            <a:endParaRPr lang="fr-FR"/>
          </a:p>
        </p:txBody>
      </p:sp>
      <p:sp>
        <p:nvSpPr>
          <p:cNvPr id="6" name="Espace réservé du pied de page 5"/>
          <p:cNvSpPr>
            <a:spLocks noGrp="1"/>
          </p:cNvSpPr>
          <p:nvPr>
            <p:ph type="ftr" sz="quarter" idx="11"/>
          </p:nvPr>
        </p:nvSpPr>
        <p:spPr>
          <a:xfrm>
            <a:off x="914400" y="6172200"/>
            <a:ext cx="3886200" cy="457200"/>
          </a:xfrm>
        </p:spPr>
        <p:txBody>
          <a:bodyPr/>
          <a:lstStyle/>
          <a:p>
            <a:endParaRPr lang="fr-FR"/>
          </a:p>
        </p:txBody>
      </p:sp>
      <p:sp>
        <p:nvSpPr>
          <p:cNvPr id="7" name="Espace réservé du numéro de diapositive 6"/>
          <p:cNvSpPr>
            <a:spLocks noGrp="1"/>
          </p:cNvSpPr>
          <p:nvPr>
            <p:ph type="sldNum" sz="quarter" idx="12"/>
          </p:nvPr>
        </p:nvSpPr>
        <p:spPr>
          <a:xfrm>
            <a:off x="146304" y="6208776"/>
            <a:ext cx="457200" cy="457200"/>
          </a:xfrm>
        </p:spPr>
        <p:txBody>
          <a:bodyPr/>
          <a:lstStyle/>
          <a:p>
            <a:fld id="{3A538893-098A-4B62-9E99-C905FC285B3A}" type="slidenum">
              <a:rPr lang="fr-FR" smtClean="0"/>
              <a:pPr/>
              <a:t>‹N°›</a:t>
            </a:fld>
            <a:endParaRPr lang="fr-FR"/>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Espace réservé pour une image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fr-FR" smtClean="0"/>
              <a:t>Cliquez sur l'icône pour ajouter une image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ectangle à coins arrondis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Espace réservé du titre 21"/>
          <p:cNvSpPr>
            <a:spLocks noGrp="1"/>
          </p:cNvSpPr>
          <p:nvPr>
            <p:ph type="title"/>
          </p:nvPr>
        </p:nvSpPr>
        <p:spPr>
          <a:xfrm>
            <a:off x="914400" y="274638"/>
            <a:ext cx="7772400" cy="1143000"/>
          </a:xfrm>
          <a:prstGeom prst="rect">
            <a:avLst/>
          </a:prstGeom>
        </p:spPr>
        <p:txBody>
          <a:bodyPr bIns="91440" anchor="b" anchorCtr="0">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3AEBDA27-74E3-4632-A26F-11441C6107CE}" type="datetimeFigureOut">
              <a:rPr lang="fr-FR" smtClean="0"/>
              <a:pPr/>
              <a:t>17/09/2017</a:t>
            </a:fld>
            <a:endParaRPr lang="fr-FR"/>
          </a:p>
        </p:txBody>
      </p:sp>
      <p:sp>
        <p:nvSpPr>
          <p:cNvPr id="3" name="Espace réservé du pied de page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fr-FR"/>
          </a:p>
        </p:txBody>
      </p:sp>
      <p:sp>
        <p:nvSpPr>
          <p:cNvPr id="23" name="Espace réservé du numéro de diapositive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3A538893-098A-4B62-9E99-C905FC285B3A}"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endParaRPr lang="fr-FR" dirty="0"/>
          </a:p>
        </p:txBody>
      </p:sp>
      <p:sp>
        <p:nvSpPr>
          <p:cNvPr id="2" name="Titre 1"/>
          <p:cNvSpPr>
            <a:spLocks noGrp="1"/>
          </p:cNvSpPr>
          <p:nvPr>
            <p:ph type="ctrTitle"/>
          </p:nvPr>
        </p:nvSpPr>
        <p:spPr/>
        <p:txBody>
          <a:bodyPr/>
          <a:lstStyle/>
          <a:p>
            <a:r>
              <a:rPr lang="fr-MA" dirty="0" smtClean="0"/>
              <a:t>DB-</a:t>
            </a:r>
            <a:r>
              <a:rPr lang="fr-MA" dirty="0" err="1" smtClean="0"/>
              <a:t>NoSQL</a:t>
            </a:r>
            <a:r>
              <a:rPr lang="fr-MA" dirty="0" smtClean="0"/>
              <a:t>- Cassandra </a:t>
            </a:r>
            <a:endParaRPr lang="fr-FR" dirty="0"/>
          </a:p>
        </p:txBody>
      </p:sp>
      <p:pic>
        <p:nvPicPr>
          <p:cNvPr id="5" name="Picture 2"/>
          <p:cNvPicPr>
            <a:picLocks noChangeAspect="1" noChangeArrowheads="1"/>
          </p:cNvPicPr>
          <p:nvPr/>
        </p:nvPicPr>
        <p:blipFill>
          <a:blip r:embed="rId2"/>
          <a:srcRect l="51654" t="41390" r="18934" b="32453"/>
          <a:stretch>
            <a:fillRect/>
          </a:stretch>
        </p:blipFill>
        <p:spPr bwMode="auto">
          <a:xfrm>
            <a:off x="3357554" y="3357562"/>
            <a:ext cx="2286016" cy="1143008"/>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Représentation Java</a:t>
            </a:r>
            <a:endParaRPr lang="fr-FR" dirty="0"/>
          </a:p>
        </p:txBody>
      </p:sp>
      <p:pic>
        <p:nvPicPr>
          <p:cNvPr id="19458" name="Picture 2"/>
          <p:cNvPicPr>
            <a:picLocks noGrp="1" noChangeAspect="1" noChangeArrowheads="1"/>
          </p:cNvPicPr>
          <p:nvPr>
            <p:ph sz="quarter" idx="1"/>
          </p:nvPr>
        </p:nvPicPr>
        <p:blipFill>
          <a:blip r:embed="rId2"/>
          <a:srcRect l="26838" t="13599" r="38235" b="52070"/>
          <a:stretch>
            <a:fillRect/>
          </a:stretch>
        </p:blipFill>
        <p:spPr bwMode="auto">
          <a:xfrm>
            <a:off x="785786" y="1928802"/>
            <a:ext cx="7368320" cy="4071966"/>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Row</a:t>
            </a:r>
            <a:endParaRPr lang="fr-FR" dirty="0"/>
          </a:p>
        </p:txBody>
      </p:sp>
      <p:sp>
        <p:nvSpPr>
          <p:cNvPr id="3" name="Espace réservé du contenu 2"/>
          <p:cNvSpPr>
            <a:spLocks noGrp="1"/>
          </p:cNvSpPr>
          <p:nvPr>
            <p:ph sz="quarter" idx="1"/>
          </p:nvPr>
        </p:nvSpPr>
        <p:spPr/>
        <p:txBody>
          <a:bodyPr/>
          <a:lstStyle/>
          <a:p>
            <a:r>
              <a:rPr lang="fr-FR" dirty="0" smtClean="0"/>
              <a:t>Une </a:t>
            </a:r>
            <a:r>
              <a:rPr lang="fr-FR" dirty="0" err="1" smtClean="0"/>
              <a:t>row</a:t>
            </a:r>
            <a:r>
              <a:rPr lang="fr-FR" dirty="0" smtClean="0"/>
              <a:t>: un ensemble de «</a:t>
            </a:r>
            <a:r>
              <a:rPr lang="fr-FR" dirty="0" err="1" smtClean="0"/>
              <a:t>columns</a:t>
            </a:r>
            <a:r>
              <a:rPr lang="fr-FR" dirty="0" smtClean="0"/>
              <a:t>»</a:t>
            </a:r>
          </a:p>
          <a:p>
            <a:pPr lvl="1"/>
            <a:r>
              <a:rPr lang="fr-FR" dirty="0" err="1" smtClean="0"/>
              <a:t>row</a:t>
            </a:r>
            <a:r>
              <a:rPr lang="fr-FR" dirty="0" smtClean="0"/>
              <a:t> </a:t>
            </a:r>
            <a:r>
              <a:rPr lang="fr-FR" dirty="0" err="1" smtClean="0"/>
              <a:t>key</a:t>
            </a:r>
            <a:r>
              <a:rPr lang="fr-FR" dirty="0" smtClean="0"/>
              <a:t>: 64ko max </a:t>
            </a:r>
          </a:p>
          <a:p>
            <a:pPr lvl="1"/>
            <a:r>
              <a:rPr lang="fr-FR" dirty="0" smtClean="0"/>
              <a:t>nb max de colonnes: 2 milliards </a:t>
            </a:r>
            <a:endParaRPr lang="fr-FR" dirty="0"/>
          </a:p>
        </p:txBody>
      </p:sp>
      <p:pic>
        <p:nvPicPr>
          <p:cNvPr id="5" name="Picture 2"/>
          <p:cNvPicPr>
            <a:picLocks noChangeAspect="1" noChangeArrowheads="1"/>
          </p:cNvPicPr>
          <p:nvPr/>
        </p:nvPicPr>
        <p:blipFill>
          <a:blip r:embed="rId2"/>
          <a:srcRect l="1103" t="20138" r="13419" b="37357"/>
          <a:stretch>
            <a:fillRect/>
          </a:stretch>
        </p:blipFill>
        <p:spPr bwMode="auto">
          <a:xfrm>
            <a:off x="1142976" y="3214686"/>
            <a:ext cx="6643734" cy="1857388"/>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5" name="Espace réservé du contenu 4"/>
          <p:cNvSpPr>
            <a:spLocks noGrp="1"/>
          </p:cNvSpPr>
          <p:nvPr>
            <p:ph sz="quarter" idx="1"/>
          </p:nvPr>
        </p:nvSpPr>
        <p:spPr/>
        <p:txBody>
          <a:bodyPr/>
          <a:lstStyle/>
          <a:p>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super colonnes</a:t>
            </a:r>
            <a:endParaRPr lang="fr-FR" dirty="0"/>
          </a:p>
        </p:txBody>
      </p:sp>
      <p:sp>
        <p:nvSpPr>
          <p:cNvPr id="3" name="Espace réservé du contenu 2"/>
          <p:cNvSpPr>
            <a:spLocks noGrp="1"/>
          </p:cNvSpPr>
          <p:nvPr>
            <p:ph sz="quarter" idx="1"/>
          </p:nvPr>
        </p:nvSpPr>
        <p:spPr/>
        <p:txBody>
          <a:bodyPr/>
          <a:lstStyle/>
          <a:p>
            <a:r>
              <a:rPr lang="fr-FR" dirty="0" smtClean="0"/>
              <a:t>Les super colonnes sont une liste de colonne, si on veut faire le parallèle avec une base SQL cela représente une ligne.</a:t>
            </a:r>
          </a:p>
          <a:p>
            <a:r>
              <a:rPr lang="fr-FR" dirty="0" smtClean="0"/>
              <a:t>On retrouve cette correspondance clé-valeur, la clé permet d'identifier la super colonne tandis que la valeur est la liste des colonnes qui la compose.</a:t>
            </a:r>
            <a:endParaRPr lang="fr-FR" dirty="0"/>
          </a:p>
        </p:txBody>
      </p:sp>
      <p:pic>
        <p:nvPicPr>
          <p:cNvPr id="6" name="Picture 2"/>
          <p:cNvPicPr>
            <a:picLocks noGrp="1" noChangeAspect="1" noChangeArrowheads="1"/>
          </p:cNvPicPr>
          <p:nvPr>
            <p:ph sz="quarter" idx="2"/>
          </p:nvPr>
        </p:nvPicPr>
        <p:blipFill>
          <a:blip r:embed="rId2"/>
          <a:srcRect l="43375" t="23437" r="29722" b="18945"/>
          <a:stretch>
            <a:fillRect/>
          </a:stretch>
        </p:blipFill>
        <p:spPr bwMode="auto">
          <a:xfrm>
            <a:off x="4572000" y="921935"/>
            <a:ext cx="4455210" cy="536458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Représentation Java</a:t>
            </a:r>
            <a:endParaRPr lang="fr-FR" dirty="0"/>
          </a:p>
        </p:txBody>
      </p:sp>
      <p:pic>
        <p:nvPicPr>
          <p:cNvPr id="20482" name="Picture 2"/>
          <p:cNvPicPr>
            <a:picLocks noGrp="1" noChangeAspect="1" noChangeArrowheads="1"/>
          </p:cNvPicPr>
          <p:nvPr>
            <p:ph sz="quarter" idx="1"/>
          </p:nvPr>
        </p:nvPicPr>
        <p:blipFill>
          <a:blip r:embed="rId2"/>
          <a:srcRect l="27757" t="13599" r="36397" b="50436"/>
          <a:stretch>
            <a:fillRect/>
          </a:stretch>
        </p:blipFill>
        <p:spPr bwMode="auto">
          <a:xfrm>
            <a:off x="500034" y="1785926"/>
            <a:ext cx="8017292" cy="452257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Insertion </a:t>
            </a:r>
            <a:endParaRPr lang="fr-FR" dirty="0"/>
          </a:p>
        </p:txBody>
      </p:sp>
      <p:pic>
        <p:nvPicPr>
          <p:cNvPr id="7" name="Picture 3"/>
          <p:cNvPicPr>
            <a:picLocks noGrp="1" noChangeAspect="1" noChangeArrowheads="1"/>
          </p:cNvPicPr>
          <p:nvPr>
            <p:ph sz="quarter" idx="1"/>
          </p:nvPr>
        </p:nvPicPr>
        <p:blipFill>
          <a:blip r:embed="rId2"/>
          <a:srcRect l="29685" t="14844" r="32979" b="52929"/>
          <a:stretch>
            <a:fillRect/>
          </a:stretch>
        </p:blipFill>
        <p:spPr bwMode="auto">
          <a:xfrm>
            <a:off x="571472" y="1857364"/>
            <a:ext cx="7878697" cy="382346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Exemple </a:t>
            </a:r>
            <a:endParaRPr lang="fr-FR" dirty="0"/>
          </a:p>
        </p:txBody>
      </p:sp>
      <p:pic>
        <p:nvPicPr>
          <p:cNvPr id="22530" name="Picture 2"/>
          <p:cNvPicPr>
            <a:picLocks noGrp="1" noChangeAspect="1" noChangeArrowheads="1"/>
          </p:cNvPicPr>
          <p:nvPr>
            <p:ph sz="quarter" idx="1"/>
          </p:nvPr>
        </p:nvPicPr>
        <p:blipFill>
          <a:blip r:embed="rId2"/>
          <a:srcRect l="41544" t="38121" r="25367" b="19375"/>
          <a:stretch>
            <a:fillRect/>
          </a:stretch>
        </p:blipFill>
        <p:spPr bwMode="auto">
          <a:xfrm>
            <a:off x="1000100" y="1428736"/>
            <a:ext cx="7077857" cy="5111786"/>
          </a:xfrm>
          <a:prstGeom prst="rect">
            <a:avLst/>
          </a:prstGeom>
          <a:noFill/>
          <a:ln w="9525">
            <a:noFill/>
            <a:miter lim="800000"/>
            <a:headEnd/>
            <a:tailEnd/>
          </a:ln>
          <a:effectLst/>
        </p:spPr>
      </p:pic>
      <p:sp>
        <p:nvSpPr>
          <p:cNvPr id="5" name="Rectangle 4"/>
          <p:cNvSpPr/>
          <p:nvPr/>
        </p:nvSpPr>
        <p:spPr>
          <a:xfrm>
            <a:off x="3357554" y="285728"/>
            <a:ext cx="5572164" cy="1200329"/>
          </a:xfrm>
          <a:prstGeom prst="rect">
            <a:avLst/>
          </a:prstGeom>
        </p:spPr>
        <p:txBody>
          <a:bodyPr wrap="square">
            <a:spAutoFit/>
          </a:bodyPr>
          <a:lstStyle/>
          <a:p>
            <a:r>
              <a:rPr lang="fr-FR" sz="2400" dirty="0"/>
              <a:t>2 super colonnes (person1 et person2) disposant chacune de 2 colonnes qui décrivent le </a:t>
            </a:r>
            <a:r>
              <a:rPr lang="fr-FR" sz="2400" dirty="0" err="1"/>
              <a:t>firstname</a:t>
            </a:r>
            <a:r>
              <a:rPr lang="fr-FR" sz="2400" dirty="0"/>
              <a:t> et le </a:t>
            </a:r>
            <a:r>
              <a:rPr lang="fr-FR" sz="2400" dirty="0" err="1"/>
              <a:t>familyname</a:t>
            </a:r>
            <a:r>
              <a:rPr lang="fr-FR" sz="2400" dirty="0"/>
              <a:t> de chaque personne.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Familles de colonnes</a:t>
            </a:r>
            <a:endParaRPr lang="fr-FR" dirty="0"/>
          </a:p>
        </p:txBody>
      </p:sp>
      <p:sp>
        <p:nvSpPr>
          <p:cNvPr id="3" name="Espace réservé du contenu 2"/>
          <p:cNvSpPr>
            <a:spLocks noGrp="1"/>
          </p:cNvSpPr>
          <p:nvPr>
            <p:ph sz="quarter" idx="1"/>
          </p:nvPr>
        </p:nvSpPr>
        <p:spPr/>
        <p:txBody>
          <a:bodyPr/>
          <a:lstStyle/>
          <a:p>
            <a:r>
              <a:rPr lang="fr-FR" dirty="0" smtClean="0"/>
              <a:t>Les familles de colonnes sont ce qui ressemble le plus aux tables en SQL. A l'image des super colonnes elles disposent elles aussi d'une </a:t>
            </a:r>
            <a:r>
              <a:rPr lang="fr-FR" dirty="0" err="1" smtClean="0"/>
              <a:t>Map</a:t>
            </a:r>
            <a:r>
              <a:rPr lang="fr-FR" dirty="0" smtClean="0"/>
              <a:t> mais cette fois-ci de super colonnes et non pas de colonnes.</a:t>
            </a:r>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23554" name="Picture 2"/>
          <p:cNvPicPr>
            <a:picLocks noGrp="1" noChangeAspect="1" noChangeArrowheads="1"/>
          </p:cNvPicPr>
          <p:nvPr>
            <p:ph sz="quarter" idx="1"/>
          </p:nvPr>
        </p:nvPicPr>
        <p:blipFill>
          <a:blip r:embed="rId2"/>
          <a:srcRect l="34191" t="21773" r="20772" b="17740"/>
          <a:stretch>
            <a:fillRect/>
          </a:stretch>
        </p:blipFill>
        <p:spPr bwMode="auto">
          <a:xfrm>
            <a:off x="785786" y="1000108"/>
            <a:ext cx="7398660" cy="5586743"/>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Représentation Java</a:t>
            </a:r>
            <a:endParaRPr lang="fr-FR" dirty="0"/>
          </a:p>
        </p:txBody>
      </p:sp>
      <p:pic>
        <p:nvPicPr>
          <p:cNvPr id="24578" name="Picture 2"/>
          <p:cNvPicPr>
            <a:picLocks noGrp="1" noChangeAspect="1" noChangeArrowheads="1"/>
          </p:cNvPicPr>
          <p:nvPr>
            <p:ph sz="quarter" idx="1"/>
          </p:nvPr>
        </p:nvPicPr>
        <p:blipFill>
          <a:blip r:embed="rId2"/>
          <a:srcRect l="27757" t="13599" r="33640" b="50436"/>
          <a:stretch>
            <a:fillRect/>
          </a:stretch>
        </p:blipFill>
        <p:spPr bwMode="auto">
          <a:xfrm>
            <a:off x="714348" y="1928802"/>
            <a:ext cx="7663349" cy="4014135"/>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Cassandra </a:t>
            </a:r>
            <a:endParaRPr lang="fr-FR" dirty="0"/>
          </a:p>
        </p:txBody>
      </p:sp>
      <p:sp>
        <p:nvSpPr>
          <p:cNvPr id="3" name="Espace réservé du contenu 2"/>
          <p:cNvSpPr>
            <a:spLocks noGrp="1"/>
          </p:cNvSpPr>
          <p:nvPr>
            <p:ph sz="quarter" idx="1"/>
          </p:nvPr>
        </p:nvSpPr>
        <p:spPr/>
        <p:txBody>
          <a:bodyPr/>
          <a:lstStyle/>
          <a:p>
            <a:r>
              <a:rPr lang="fr-FR" dirty="0" smtClean="0"/>
              <a:t>SGBD </a:t>
            </a:r>
            <a:r>
              <a:rPr lang="fr-FR" dirty="0" err="1" smtClean="0"/>
              <a:t>NoSQL</a:t>
            </a:r>
            <a:r>
              <a:rPr lang="fr-FR" dirty="0" smtClean="0"/>
              <a:t> orienté colonnes </a:t>
            </a:r>
          </a:p>
          <a:p>
            <a:r>
              <a:rPr lang="fr-FR" dirty="0" smtClean="0"/>
              <a:t> Distribué : P2P </a:t>
            </a:r>
          </a:p>
          <a:p>
            <a:r>
              <a:rPr lang="fr-FR" dirty="0" smtClean="0"/>
              <a:t> Haute disponibilité : no SPOF </a:t>
            </a:r>
          </a:p>
          <a:p>
            <a:r>
              <a:rPr lang="fr-FR" dirty="0" smtClean="0"/>
              <a:t> Massivement parallèle </a:t>
            </a:r>
          </a:p>
          <a:p>
            <a:r>
              <a:rPr lang="fr-FR" dirty="0" smtClean="0"/>
              <a:t> </a:t>
            </a:r>
            <a:r>
              <a:rPr lang="fr-FR" dirty="0" err="1" smtClean="0"/>
              <a:t>Scalabilité</a:t>
            </a:r>
            <a:r>
              <a:rPr lang="fr-FR" dirty="0" smtClean="0"/>
              <a:t> linéaire </a:t>
            </a:r>
          </a:p>
          <a:p>
            <a:r>
              <a:rPr lang="fr-FR" dirty="0" smtClean="0"/>
              <a:t> Multi data </a:t>
            </a:r>
            <a:r>
              <a:rPr lang="fr-FR" dirty="0" err="1" smtClean="0"/>
              <a:t>centers</a:t>
            </a:r>
            <a:r>
              <a:rPr lang="fr-FR" dirty="0" smtClean="0"/>
              <a:t> </a:t>
            </a:r>
          </a:p>
          <a:p>
            <a:r>
              <a:rPr lang="fr-FR" dirty="0" smtClean="0"/>
              <a:t> Réplication native </a:t>
            </a:r>
          </a:p>
          <a:p>
            <a:r>
              <a:rPr lang="fr-FR" dirty="0" smtClean="0"/>
              <a:t> Open source : </a:t>
            </a:r>
            <a:r>
              <a:rPr lang="fr-FR" dirty="0" err="1" smtClean="0"/>
              <a:t>Facebook</a:t>
            </a:r>
            <a:r>
              <a:rPr lang="fr-FR" dirty="0" smtClean="0"/>
              <a:t> → Apache</a:t>
            </a:r>
          </a:p>
          <a:p>
            <a:endParaRPr lang="fr-FR" dirty="0"/>
          </a:p>
        </p:txBody>
      </p:sp>
      <p:pic>
        <p:nvPicPr>
          <p:cNvPr id="4" name="Picture 2"/>
          <p:cNvPicPr>
            <a:picLocks noChangeAspect="1" noChangeArrowheads="1"/>
          </p:cNvPicPr>
          <p:nvPr/>
        </p:nvPicPr>
        <p:blipFill>
          <a:blip r:embed="rId2"/>
          <a:srcRect l="51654" t="41390" r="18934" b="32453"/>
          <a:stretch>
            <a:fillRect/>
          </a:stretch>
        </p:blipFill>
        <p:spPr bwMode="auto">
          <a:xfrm>
            <a:off x="5572132" y="2714620"/>
            <a:ext cx="2286016" cy="1143008"/>
          </a:xfrm>
          <a:prstGeom prst="rect">
            <a:avLst/>
          </a:prstGeom>
          <a:ln>
            <a:noFill/>
          </a:ln>
          <a:effectLst>
            <a:softEdge rad="11250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Insertion </a:t>
            </a:r>
            <a:endParaRPr lang="fr-FR" dirty="0"/>
          </a:p>
        </p:txBody>
      </p:sp>
      <p:pic>
        <p:nvPicPr>
          <p:cNvPr id="26626" name="Picture 2"/>
          <p:cNvPicPr>
            <a:picLocks noGrp="1" noChangeAspect="1" noChangeArrowheads="1"/>
          </p:cNvPicPr>
          <p:nvPr>
            <p:ph sz="quarter" idx="1"/>
          </p:nvPr>
        </p:nvPicPr>
        <p:blipFill>
          <a:blip r:embed="rId2"/>
          <a:srcRect l="29595" t="25042" r="33640" b="31042"/>
          <a:stretch>
            <a:fillRect/>
          </a:stretch>
        </p:blipFill>
        <p:spPr bwMode="auto">
          <a:xfrm>
            <a:off x="1236395" y="1482314"/>
            <a:ext cx="6621753" cy="4447016"/>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28674" name="Picture 2"/>
          <p:cNvPicPr>
            <a:picLocks noGrp="1" noChangeAspect="1" noChangeArrowheads="1"/>
          </p:cNvPicPr>
          <p:nvPr>
            <p:ph sz="quarter" idx="1"/>
          </p:nvPr>
        </p:nvPicPr>
        <p:blipFill>
          <a:blip r:embed="rId2"/>
          <a:srcRect l="42463" t="38121" r="24448" b="19375"/>
          <a:stretch>
            <a:fillRect/>
          </a:stretch>
        </p:blipFill>
        <p:spPr bwMode="auto">
          <a:xfrm>
            <a:off x="1000100" y="1428736"/>
            <a:ext cx="7325143" cy="5290381"/>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smtClean="0"/>
              <a:t>Les super familles de colonnes</a:t>
            </a:r>
            <a:endParaRPr lang="fr-FR" dirty="0"/>
          </a:p>
        </p:txBody>
      </p:sp>
      <p:sp>
        <p:nvSpPr>
          <p:cNvPr id="3" name="Espace réservé du contenu 2"/>
          <p:cNvSpPr>
            <a:spLocks noGrp="1"/>
          </p:cNvSpPr>
          <p:nvPr>
            <p:ph sz="quarter" idx="1"/>
          </p:nvPr>
        </p:nvSpPr>
        <p:spPr/>
        <p:txBody>
          <a:bodyPr/>
          <a:lstStyle/>
          <a:p>
            <a:r>
              <a:rPr lang="fr-FR" dirty="0" smtClean="0"/>
              <a:t>Les super familles de colonnes permettent d'ajouter un niveau d'imbrication supplémentaire. Cela permet de représenter l'ensemble d'une base de données. </a:t>
            </a:r>
          </a:p>
          <a:p>
            <a:r>
              <a:rPr lang="fr-FR" dirty="0" smtClean="0"/>
              <a:t>Dans ce cas, au lieu d'avoir une </a:t>
            </a:r>
            <a:r>
              <a:rPr lang="fr-FR" dirty="0" err="1" smtClean="0"/>
              <a:t>map</a:t>
            </a:r>
            <a:r>
              <a:rPr lang="fr-FR" dirty="0" smtClean="0"/>
              <a:t> de super colonne comme précédemment on dispose d'une </a:t>
            </a:r>
            <a:r>
              <a:rPr lang="fr-FR" dirty="0" err="1" smtClean="0"/>
              <a:t>map</a:t>
            </a:r>
            <a:r>
              <a:rPr lang="fr-FR" dirty="0" smtClean="0"/>
              <a:t> de famille de colonne.</a:t>
            </a:r>
            <a:endParaRPr lang="fr-F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SuperColumnFamily</a:t>
            </a:r>
            <a:r>
              <a:rPr lang="fr-FR" dirty="0" smtClean="0"/>
              <a:t> </a:t>
            </a:r>
            <a:endParaRPr lang="fr-FR" dirty="0"/>
          </a:p>
        </p:txBody>
      </p:sp>
      <p:pic>
        <p:nvPicPr>
          <p:cNvPr id="29698" name="Picture 2"/>
          <p:cNvPicPr>
            <a:picLocks noGrp="1" noChangeAspect="1" noChangeArrowheads="1"/>
          </p:cNvPicPr>
          <p:nvPr>
            <p:ph sz="quarter" idx="1"/>
          </p:nvPr>
        </p:nvPicPr>
        <p:blipFill>
          <a:blip r:embed="rId2"/>
          <a:srcRect l="32353" t="21773" r="18014" b="12835"/>
          <a:stretch>
            <a:fillRect/>
          </a:stretch>
        </p:blipFill>
        <p:spPr bwMode="auto">
          <a:xfrm>
            <a:off x="928662" y="1571612"/>
            <a:ext cx="6929486" cy="513295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Représentation Java</a:t>
            </a:r>
            <a:endParaRPr lang="fr-FR" dirty="0"/>
          </a:p>
        </p:txBody>
      </p:sp>
      <p:pic>
        <p:nvPicPr>
          <p:cNvPr id="30722" name="Picture 2"/>
          <p:cNvPicPr>
            <a:picLocks noGrp="1" noChangeAspect="1" noChangeArrowheads="1"/>
          </p:cNvPicPr>
          <p:nvPr>
            <p:ph sz="quarter" idx="1"/>
          </p:nvPr>
        </p:nvPicPr>
        <p:blipFill>
          <a:blip r:embed="rId2"/>
          <a:srcRect l="28676" t="31581" r="39154" b="38993"/>
          <a:stretch>
            <a:fillRect/>
          </a:stretch>
        </p:blipFill>
        <p:spPr bwMode="auto">
          <a:xfrm>
            <a:off x="500036" y="1857364"/>
            <a:ext cx="7639896" cy="392909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5" name="Espace réservé du contenu 4"/>
          <p:cNvSpPr>
            <a:spLocks noGrp="1"/>
          </p:cNvSpPr>
          <p:nvPr>
            <p:ph sz="quarter" idx="1"/>
          </p:nvPr>
        </p:nvSpPr>
        <p:spPr/>
        <p:txBody>
          <a:bodyPr/>
          <a:lstStyle/>
          <a:p>
            <a:endParaRPr 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Cluster</a:t>
            </a:r>
            <a:endParaRPr lang="fr-FR" dirty="0"/>
          </a:p>
        </p:txBody>
      </p:sp>
      <p:sp>
        <p:nvSpPr>
          <p:cNvPr id="3" name="Espace réservé du contenu 2"/>
          <p:cNvSpPr>
            <a:spLocks noGrp="1"/>
          </p:cNvSpPr>
          <p:nvPr>
            <p:ph sz="quarter" idx="1"/>
          </p:nvPr>
        </p:nvSpPr>
        <p:spPr/>
        <p:txBody>
          <a:bodyPr/>
          <a:lstStyle/>
          <a:p>
            <a:r>
              <a:rPr lang="fr-FR" dirty="0" err="1" smtClean="0"/>
              <a:t>Noeud</a:t>
            </a:r>
            <a:r>
              <a:rPr lang="fr-FR" dirty="0" smtClean="0"/>
              <a:t> = Instance de Cassandra </a:t>
            </a:r>
          </a:p>
          <a:p>
            <a:r>
              <a:rPr lang="fr-FR" dirty="0" smtClean="0"/>
              <a:t> Cluster = Ring = Ensemble des </a:t>
            </a:r>
            <a:r>
              <a:rPr lang="fr-FR" dirty="0" err="1" smtClean="0"/>
              <a:t>noeuds</a:t>
            </a:r>
            <a:endParaRPr lang="fr-FR" dirty="0"/>
          </a:p>
        </p:txBody>
      </p:sp>
      <p:pic>
        <p:nvPicPr>
          <p:cNvPr id="5" name="Picture 2"/>
          <p:cNvPicPr>
            <a:picLocks noChangeAspect="1" noChangeArrowheads="1"/>
          </p:cNvPicPr>
          <p:nvPr/>
        </p:nvPicPr>
        <p:blipFill>
          <a:blip r:embed="rId2"/>
          <a:srcRect l="37868" t="39755" r="36397" b="16105"/>
          <a:stretch>
            <a:fillRect/>
          </a:stretch>
        </p:blipFill>
        <p:spPr bwMode="auto">
          <a:xfrm>
            <a:off x="2643174" y="2928934"/>
            <a:ext cx="3357586" cy="3237672"/>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Cohérence in fine</a:t>
            </a:r>
            <a:endParaRPr lang="fr-FR" dirty="0"/>
          </a:p>
        </p:txBody>
      </p:sp>
      <p:sp>
        <p:nvSpPr>
          <p:cNvPr id="3" name="Espace réservé du contenu 2"/>
          <p:cNvSpPr>
            <a:spLocks noGrp="1"/>
          </p:cNvSpPr>
          <p:nvPr>
            <p:ph sz="quarter" idx="1"/>
          </p:nvPr>
        </p:nvSpPr>
        <p:spPr/>
        <p:txBody>
          <a:bodyPr/>
          <a:lstStyle/>
          <a:p>
            <a:r>
              <a:rPr lang="fr-FR" dirty="0" err="1" smtClean="0"/>
              <a:t>Eventually</a:t>
            </a:r>
            <a:r>
              <a:rPr lang="fr-FR" dirty="0" smtClean="0"/>
              <a:t> </a:t>
            </a:r>
            <a:r>
              <a:rPr lang="fr-FR" dirty="0" err="1" smtClean="0"/>
              <a:t>consistency</a:t>
            </a:r>
            <a:r>
              <a:rPr lang="fr-FR" dirty="0" smtClean="0"/>
              <a:t> </a:t>
            </a:r>
          </a:p>
          <a:p>
            <a:r>
              <a:rPr lang="fr-FR" dirty="0" smtClean="0"/>
              <a:t> A un instant T, la donnée la plus récente n'est pas présente partout </a:t>
            </a:r>
          </a:p>
          <a:p>
            <a:r>
              <a:rPr lang="fr-FR" dirty="0" smtClean="0"/>
              <a:t> Pas de suppression instantanée </a:t>
            </a:r>
          </a:p>
          <a:p>
            <a:pPr lvl="1"/>
            <a:r>
              <a:rPr lang="fr-FR" dirty="0" smtClean="0"/>
              <a:t> </a:t>
            </a:r>
            <a:r>
              <a:rPr lang="fr-FR" dirty="0" err="1" smtClean="0"/>
              <a:t>Tombstone</a:t>
            </a:r>
            <a:endParaRPr lang="fr-F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Cohérence paramétrable</a:t>
            </a:r>
            <a:endParaRPr lang="fr-FR" dirty="0"/>
          </a:p>
        </p:txBody>
      </p:sp>
      <p:sp>
        <p:nvSpPr>
          <p:cNvPr id="3" name="Espace réservé du contenu 2"/>
          <p:cNvSpPr>
            <a:spLocks noGrp="1"/>
          </p:cNvSpPr>
          <p:nvPr>
            <p:ph sz="quarter" idx="1"/>
          </p:nvPr>
        </p:nvSpPr>
        <p:spPr/>
        <p:txBody>
          <a:bodyPr/>
          <a:lstStyle/>
          <a:p>
            <a:r>
              <a:rPr lang="fr-FR" dirty="0" smtClean="0"/>
              <a:t>Combien de répliques écrites/lues avant acquittement </a:t>
            </a:r>
          </a:p>
          <a:p>
            <a:pPr lvl="1"/>
            <a:r>
              <a:rPr lang="fr-FR" dirty="0" smtClean="0"/>
              <a:t> ONE, QUORUM, ALL </a:t>
            </a:r>
          </a:p>
          <a:p>
            <a:pPr lvl="1"/>
            <a:r>
              <a:rPr lang="fr-FR" dirty="0" smtClean="0"/>
              <a:t> ANY </a:t>
            </a:r>
          </a:p>
          <a:p>
            <a:pPr lvl="1"/>
            <a:r>
              <a:rPr lang="fr-FR" dirty="0" smtClean="0"/>
              <a:t> SERIAL </a:t>
            </a:r>
          </a:p>
          <a:p>
            <a:r>
              <a:rPr lang="fr-FR" dirty="0" smtClean="0"/>
              <a:t> Datacenter </a:t>
            </a:r>
            <a:r>
              <a:rPr lang="fr-FR" dirty="0" err="1" smtClean="0"/>
              <a:t>aware</a:t>
            </a:r>
            <a:r>
              <a:rPr lang="fr-FR" dirty="0" smtClean="0"/>
              <a:t> : </a:t>
            </a:r>
          </a:p>
          <a:p>
            <a:pPr lvl="1"/>
            <a:r>
              <a:rPr lang="fr-FR" dirty="0" smtClean="0"/>
              <a:t> LOCAL_ONE, LOCAL_QUORUM </a:t>
            </a:r>
          </a:p>
          <a:p>
            <a:pPr lvl="1"/>
            <a:r>
              <a:rPr lang="fr-FR" dirty="0" smtClean="0"/>
              <a:t> EACH_QUORUM</a:t>
            </a:r>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Lecture </a:t>
            </a:r>
            <a:endParaRPr lang="fr-FR" dirty="0"/>
          </a:p>
        </p:txBody>
      </p:sp>
      <p:sp>
        <p:nvSpPr>
          <p:cNvPr id="3" name="Espace réservé du contenu 2"/>
          <p:cNvSpPr>
            <a:spLocks noGrp="1"/>
          </p:cNvSpPr>
          <p:nvPr>
            <p:ph sz="quarter" idx="1"/>
          </p:nvPr>
        </p:nvSpPr>
        <p:spPr/>
        <p:txBody>
          <a:bodyPr/>
          <a:lstStyle/>
          <a:p>
            <a:r>
              <a:rPr lang="fr-FR" dirty="0" smtClean="0"/>
              <a:t>Comment le client s’assure-t-il que la donnée lue est bien la plus récente? </a:t>
            </a:r>
          </a:p>
          <a:p>
            <a:pPr lvl="1"/>
            <a:r>
              <a:rPr lang="fr-FR" dirty="0" smtClean="0"/>
              <a:t>Attendre une réponse de tous les serveurs impliqués et comparer? </a:t>
            </a:r>
          </a:p>
          <a:p>
            <a:pPr lvl="1"/>
            <a:r>
              <a:rPr lang="fr-FR" dirty="0" smtClean="0"/>
              <a:t>Se </a:t>
            </a:r>
            <a:r>
              <a:rPr lang="fr-FR" dirty="0" err="1" smtClean="0"/>
              <a:t>ﬁer</a:t>
            </a:r>
            <a:r>
              <a:rPr lang="fr-FR" dirty="0" smtClean="0"/>
              <a:t> à la première réponse? </a:t>
            </a:r>
          </a:p>
          <a:p>
            <a:r>
              <a:rPr lang="fr-FR" dirty="0" smtClean="0"/>
              <a:t> En pratique, cela dépend du use-case </a:t>
            </a:r>
          </a:p>
          <a:p>
            <a:r>
              <a:rPr lang="fr-FR" dirty="0" smtClean="0"/>
              <a:t> Solution: </a:t>
            </a:r>
            <a:r>
              <a:rPr lang="fr-FR" dirty="0" err="1" smtClean="0"/>
              <a:t>Tuneable</a:t>
            </a:r>
            <a:r>
              <a:rPr lang="fr-FR" dirty="0" smtClean="0"/>
              <a:t> </a:t>
            </a:r>
            <a:r>
              <a:rPr lang="fr-FR" dirty="0" err="1" smtClean="0"/>
              <a:t>Consistency</a:t>
            </a:r>
            <a:endParaRPr lang="fr-FR" dirty="0" smtClean="0"/>
          </a:p>
          <a:p>
            <a:endParaRPr lang="fr-F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5" name="Espace réservé du contenu 4"/>
          <p:cNvSpPr>
            <a:spLocks noGrp="1"/>
          </p:cNvSpPr>
          <p:nvPr>
            <p:ph sz="quarter" idx="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Tuneable</a:t>
            </a:r>
            <a:r>
              <a:rPr lang="fr-FR" dirty="0" smtClean="0"/>
              <a:t> </a:t>
            </a:r>
            <a:r>
              <a:rPr lang="fr-FR" dirty="0" err="1" smtClean="0"/>
              <a:t>Consistency</a:t>
            </a:r>
            <a:endParaRPr lang="fr-FR" dirty="0"/>
          </a:p>
        </p:txBody>
      </p:sp>
      <p:sp>
        <p:nvSpPr>
          <p:cNvPr id="3" name="Espace réservé du contenu 2"/>
          <p:cNvSpPr>
            <a:spLocks noGrp="1"/>
          </p:cNvSpPr>
          <p:nvPr>
            <p:ph sz="quarter" idx="1"/>
          </p:nvPr>
        </p:nvSpPr>
        <p:spPr/>
        <p:txBody>
          <a:bodyPr/>
          <a:lstStyle/>
          <a:p>
            <a:pPr>
              <a:buNone/>
            </a:pPr>
            <a:r>
              <a:rPr lang="fr-FR" dirty="0" smtClean="0"/>
              <a:t> En lecture, le client indique le </a:t>
            </a:r>
            <a:r>
              <a:rPr lang="fr-FR" dirty="0" err="1" smtClean="0"/>
              <a:t>Consistency</a:t>
            </a:r>
            <a:r>
              <a:rPr lang="fr-FR" dirty="0" smtClean="0"/>
              <a:t> </a:t>
            </a:r>
            <a:r>
              <a:rPr lang="fr-FR" dirty="0" err="1" smtClean="0"/>
              <a:t>Level</a:t>
            </a:r>
            <a:r>
              <a:rPr lang="fr-FR" dirty="0" smtClean="0"/>
              <a:t> désiré </a:t>
            </a:r>
          </a:p>
          <a:p>
            <a:r>
              <a:rPr lang="fr-FR" dirty="0" smtClean="0"/>
              <a:t> </a:t>
            </a:r>
            <a:r>
              <a:rPr lang="fr-FR" dirty="0" smtClean="0">
                <a:solidFill>
                  <a:srgbClr val="002060"/>
                </a:solidFill>
              </a:rPr>
              <a:t>ONE</a:t>
            </a:r>
            <a:r>
              <a:rPr lang="fr-FR" dirty="0" smtClean="0"/>
              <a:t>: je veux la donnée d’une des </a:t>
            </a:r>
            <a:r>
              <a:rPr lang="fr-FR" dirty="0" err="1" smtClean="0"/>
              <a:t>replicas</a:t>
            </a:r>
            <a:r>
              <a:rPr lang="fr-FR" dirty="0" smtClean="0"/>
              <a:t>, je m’en </a:t>
            </a:r>
            <a:r>
              <a:rPr lang="fr-FR" dirty="0" err="1" smtClean="0"/>
              <a:t>ﬁche</a:t>
            </a:r>
            <a:r>
              <a:rPr lang="fr-FR" dirty="0" smtClean="0"/>
              <a:t> si ce n’est pas la plus récente </a:t>
            </a:r>
          </a:p>
          <a:p>
            <a:r>
              <a:rPr lang="fr-FR" dirty="0" smtClean="0"/>
              <a:t> </a:t>
            </a:r>
            <a:r>
              <a:rPr lang="fr-FR" dirty="0" smtClean="0">
                <a:solidFill>
                  <a:srgbClr val="002060"/>
                </a:solidFill>
              </a:rPr>
              <a:t>QUORUM</a:t>
            </a:r>
            <a:r>
              <a:rPr lang="fr-FR" dirty="0" smtClean="0"/>
              <a:t>: je veux la donnée la plus récente parmi une majorité de </a:t>
            </a:r>
            <a:r>
              <a:rPr lang="fr-FR" dirty="0" err="1" smtClean="0"/>
              <a:t>replicas</a:t>
            </a:r>
            <a:r>
              <a:rPr lang="fr-FR" dirty="0" smtClean="0"/>
              <a:t>, je me dis que la majorité aura peut être raison </a:t>
            </a:r>
          </a:p>
          <a:p>
            <a:r>
              <a:rPr lang="fr-FR" dirty="0" smtClean="0"/>
              <a:t> </a:t>
            </a:r>
            <a:r>
              <a:rPr lang="fr-FR" dirty="0" smtClean="0">
                <a:solidFill>
                  <a:srgbClr val="002060"/>
                </a:solidFill>
              </a:rPr>
              <a:t>ALL</a:t>
            </a:r>
            <a:r>
              <a:rPr lang="fr-FR" dirty="0" smtClean="0"/>
              <a:t>: je veux la donnée la plus récente parmi toutes les </a:t>
            </a:r>
            <a:r>
              <a:rPr lang="fr-FR" dirty="0" err="1" smtClean="0"/>
              <a:t>replicas</a:t>
            </a:r>
            <a:r>
              <a:rPr lang="fr-FR" dirty="0" smtClean="0"/>
              <a:t>, je serai certain d’avoir la plus récente</a:t>
            </a:r>
            <a:endParaRPr lang="fr-F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sz="quarter" idx="1"/>
          </p:nvPr>
        </p:nvSpPr>
        <p:spPr/>
        <p:txBody>
          <a:bodyPr/>
          <a:lstStyle/>
          <a:p>
            <a:endParaRPr lang="fr-F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Gossip</a:t>
            </a:r>
            <a:endParaRPr lang="fr-FR" dirty="0"/>
          </a:p>
        </p:txBody>
      </p:sp>
      <p:sp>
        <p:nvSpPr>
          <p:cNvPr id="3" name="Espace réservé du contenu 2"/>
          <p:cNvSpPr>
            <a:spLocks noGrp="1"/>
          </p:cNvSpPr>
          <p:nvPr>
            <p:ph sz="quarter" idx="1"/>
          </p:nvPr>
        </p:nvSpPr>
        <p:spPr/>
        <p:txBody>
          <a:bodyPr/>
          <a:lstStyle/>
          <a:p>
            <a:r>
              <a:rPr lang="fr-FR" dirty="0" smtClean="0"/>
              <a:t>Protocole épidémique de communication P2P </a:t>
            </a:r>
          </a:p>
          <a:p>
            <a:r>
              <a:rPr lang="fr-FR" dirty="0" smtClean="0"/>
              <a:t> Echange d'informations chaque seconde </a:t>
            </a:r>
          </a:p>
          <a:p>
            <a:r>
              <a:rPr lang="fr-FR" dirty="0" smtClean="0"/>
              <a:t> Réseau overlay maillé complet</a:t>
            </a:r>
            <a:endParaRPr lang="fr-FR" dirty="0"/>
          </a:p>
        </p:txBody>
      </p:sp>
      <p:pic>
        <p:nvPicPr>
          <p:cNvPr id="4" name="Picture 2"/>
          <p:cNvPicPr>
            <a:picLocks noChangeAspect="1" noChangeArrowheads="1"/>
          </p:cNvPicPr>
          <p:nvPr/>
        </p:nvPicPr>
        <p:blipFill>
          <a:blip r:embed="rId2"/>
          <a:srcRect l="37868" t="44660" r="36397" b="11201"/>
          <a:stretch>
            <a:fillRect/>
          </a:stretch>
        </p:blipFill>
        <p:spPr bwMode="auto">
          <a:xfrm>
            <a:off x="2714612" y="2949345"/>
            <a:ext cx="3714776" cy="3582105"/>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Partitioner</a:t>
            </a:r>
            <a:endParaRPr lang="fr-FR" dirty="0"/>
          </a:p>
        </p:txBody>
      </p:sp>
      <p:sp>
        <p:nvSpPr>
          <p:cNvPr id="3" name="Espace réservé du contenu 2"/>
          <p:cNvSpPr>
            <a:spLocks noGrp="1"/>
          </p:cNvSpPr>
          <p:nvPr>
            <p:ph sz="quarter" idx="1"/>
          </p:nvPr>
        </p:nvSpPr>
        <p:spPr/>
        <p:txBody>
          <a:bodyPr/>
          <a:lstStyle/>
          <a:p>
            <a:endParaRPr lang="fr-FR" dirty="0" smtClean="0"/>
          </a:p>
          <a:p>
            <a:r>
              <a:rPr lang="fr-FR" dirty="0" err="1" smtClean="0"/>
              <a:t>Token</a:t>
            </a:r>
            <a:r>
              <a:rPr lang="fr-FR" dirty="0" smtClean="0"/>
              <a:t> = f</a:t>
            </a:r>
          </a:p>
          <a:p>
            <a:pPr lvl="1"/>
            <a:r>
              <a:rPr lang="fr-FR" dirty="0" smtClean="0"/>
              <a:t>Murmur3, MD5 </a:t>
            </a:r>
          </a:p>
          <a:p>
            <a:pPr lvl="1"/>
            <a:r>
              <a:rPr lang="fr-FR" dirty="0" smtClean="0"/>
              <a:t> BOP     </a:t>
            </a:r>
          </a:p>
          <a:p>
            <a:r>
              <a:rPr lang="fr-FR" dirty="0" smtClean="0"/>
              <a:t> </a:t>
            </a:r>
            <a:r>
              <a:rPr lang="fr-FR" dirty="0" err="1" smtClean="0"/>
              <a:t>Token</a:t>
            </a:r>
            <a:r>
              <a:rPr lang="fr-FR" dirty="0" smtClean="0"/>
              <a:t> =&gt; </a:t>
            </a:r>
            <a:r>
              <a:rPr lang="fr-FR" dirty="0" err="1" smtClean="0"/>
              <a:t>noeud</a:t>
            </a:r>
            <a:endParaRPr lang="fr-FR" dirty="0" smtClean="0"/>
          </a:p>
          <a:p>
            <a:endParaRPr lang="fr-FR" dirty="0"/>
          </a:p>
        </p:txBody>
      </p:sp>
      <p:pic>
        <p:nvPicPr>
          <p:cNvPr id="4" name="Picture 2"/>
          <p:cNvPicPr>
            <a:picLocks noChangeAspect="1" noChangeArrowheads="1"/>
          </p:cNvPicPr>
          <p:nvPr/>
        </p:nvPicPr>
        <p:blipFill>
          <a:blip r:embed="rId2"/>
          <a:srcRect l="38787" t="20138" r="12499"/>
          <a:stretch>
            <a:fillRect/>
          </a:stretch>
        </p:blipFill>
        <p:spPr bwMode="auto">
          <a:xfrm>
            <a:off x="3732205" y="1857364"/>
            <a:ext cx="4340257" cy="4000528"/>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Facteur de réplication</a:t>
            </a:r>
            <a:endParaRPr lang="fr-FR" dirty="0"/>
          </a:p>
        </p:txBody>
      </p:sp>
      <p:sp>
        <p:nvSpPr>
          <p:cNvPr id="3" name="Espace réservé du contenu 2"/>
          <p:cNvSpPr>
            <a:spLocks noGrp="1"/>
          </p:cNvSpPr>
          <p:nvPr>
            <p:ph sz="quarter" idx="1"/>
          </p:nvPr>
        </p:nvSpPr>
        <p:spPr/>
        <p:txBody>
          <a:bodyPr/>
          <a:lstStyle/>
          <a:p>
            <a:r>
              <a:rPr lang="fr-FR" dirty="0" smtClean="0"/>
              <a:t> Nombre d'occurrences d'une donnée </a:t>
            </a:r>
          </a:p>
          <a:p>
            <a:pPr lvl="1"/>
            <a:r>
              <a:rPr lang="fr-FR" dirty="0" err="1" smtClean="0"/>
              <a:t>Replication</a:t>
            </a:r>
            <a:r>
              <a:rPr lang="fr-FR" dirty="0" smtClean="0"/>
              <a:t> Factor (RF)</a:t>
            </a:r>
          </a:p>
          <a:p>
            <a:endParaRPr lang="fr-FR" dirty="0"/>
          </a:p>
        </p:txBody>
      </p:sp>
      <p:pic>
        <p:nvPicPr>
          <p:cNvPr id="4" name="Picture 3"/>
          <p:cNvPicPr>
            <a:picLocks noChangeAspect="1" noChangeArrowheads="1"/>
          </p:cNvPicPr>
          <p:nvPr/>
        </p:nvPicPr>
        <p:blipFill>
          <a:blip r:embed="rId2"/>
          <a:srcRect l="31434" t="25042" r="31801" b="11201"/>
          <a:stretch>
            <a:fillRect/>
          </a:stretch>
        </p:blipFill>
        <p:spPr bwMode="auto">
          <a:xfrm>
            <a:off x="2357422" y="2643181"/>
            <a:ext cx="3857652" cy="3761211"/>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Réplication </a:t>
            </a:r>
            <a:endParaRPr lang="fr-FR" dirty="0"/>
          </a:p>
        </p:txBody>
      </p:sp>
      <p:sp>
        <p:nvSpPr>
          <p:cNvPr id="3" name="Espace réservé du contenu 2"/>
          <p:cNvSpPr>
            <a:spLocks noGrp="1"/>
          </p:cNvSpPr>
          <p:nvPr>
            <p:ph sz="quarter" idx="1"/>
          </p:nvPr>
        </p:nvSpPr>
        <p:spPr/>
        <p:txBody>
          <a:bodyPr/>
          <a:lstStyle/>
          <a:p>
            <a:r>
              <a:rPr lang="fr-FR" dirty="0" err="1" smtClean="0"/>
              <a:t>Replica</a:t>
            </a:r>
            <a:r>
              <a:rPr lang="fr-FR" dirty="0" smtClean="0"/>
              <a:t> placement </a:t>
            </a:r>
            <a:r>
              <a:rPr lang="fr-FR" dirty="0" err="1" smtClean="0"/>
              <a:t>strategy</a:t>
            </a:r>
            <a:r>
              <a:rPr lang="fr-FR" dirty="0" smtClean="0"/>
              <a:t> </a:t>
            </a:r>
          </a:p>
          <a:p>
            <a:pPr lvl="1"/>
            <a:r>
              <a:rPr lang="fr-FR" dirty="0" smtClean="0"/>
              <a:t> </a:t>
            </a:r>
            <a:r>
              <a:rPr lang="fr-FR" dirty="0" err="1" smtClean="0"/>
              <a:t>NetworkTopologyStrategy</a:t>
            </a:r>
            <a:endParaRPr lang="fr-FR" dirty="0"/>
          </a:p>
        </p:txBody>
      </p:sp>
      <p:pic>
        <p:nvPicPr>
          <p:cNvPr id="4" name="Picture 3"/>
          <p:cNvPicPr>
            <a:picLocks noChangeAspect="1" noChangeArrowheads="1"/>
          </p:cNvPicPr>
          <p:nvPr/>
        </p:nvPicPr>
        <p:blipFill>
          <a:blip r:embed="rId2"/>
          <a:srcRect l="53493" t="46295" r="25367" b="25914"/>
          <a:stretch>
            <a:fillRect/>
          </a:stretch>
        </p:blipFill>
        <p:spPr bwMode="auto">
          <a:xfrm>
            <a:off x="2857487" y="2428868"/>
            <a:ext cx="5404075" cy="3994316"/>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Snitch</a:t>
            </a:r>
            <a:endParaRPr lang="fr-FR" dirty="0"/>
          </a:p>
        </p:txBody>
      </p:sp>
      <p:sp>
        <p:nvSpPr>
          <p:cNvPr id="9" name="Ellipse 8"/>
          <p:cNvSpPr/>
          <p:nvPr/>
        </p:nvSpPr>
        <p:spPr>
          <a:xfrm>
            <a:off x="3786182" y="2643182"/>
            <a:ext cx="1357322" cy="428628"/>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0" name="Espace réservé du contenu 9"/>
          <p:cNvSpPr>
            <a:spLocks noGrp="1"/>
          </p:cNvSpPr>
          <p:nvPr>
            <p:ph sz="quarter" idx="1"/>
          </p:nvPr>
        </p:nvSpPr>
        <p:spPr/>
        <p:txBody>
          <a:bodyPr/>
          <a:lstStyle/>
          <a:p>
            <a:r>
              <a:rPr lang="fr-FR" dirty="0" smtClean="0"/>
              <a:t>Comment connaitre la topologie du réseau ? </a:t>
            </a:r>
          </a:p>
          <a:p>
            <a:pPr lvl="1"/>
            <a:r>
              <a:rPr lang="fr-FR" dirty="0" smtClean="0"/>
              <a:t> </a:t>
            </a:r>
            <a:r>
              <a:rPr lang="fr-FR" dirty="0" err="1" smtClean="0"/>
              <a:t>PropertyFile</a:t>
            </a:r>
            <a:r>
              <a:rPr lang="fr-FR" dirty="0" smtClean="0"/>
              <a:t>, </a:t>
            </a:r>
            <a:r>
              <a:rPr lang="fr-FR" dirty="0" err="1" smtClean="0"/>
              <a:t>GossipingPropertyFile</a:t>
            </a:r>
            <a:r>
              <a:rPr lang="fr-FR" dirty="0" smtClean="0"/>
              <a:t> </a:t>
            </a:r>
          </a:p>
          <a:p>
            <a:pPr lvl="1"/>
            <a:r>
              <a:rPr lang="fr-FR" dirty="0" smtClean="0"/>
              <a:t> EC2(</a:t>
            </a:r>
            <a:r>
              <a:rPr lang="fr-FR" dirty="0" err="1" smtClean="0"/>
              <a:t>MultiRegion</a:t>
            </a:r>
            <a:r>
              <a:rPr lang="fr-FR" dirty="0" smtClean="0"/>
              <a:t>) </a:t>
            </a:r>
          </a:p>
          <a:p>
            <a:pPr lvl="1"/>
            <a:r>
              <a:rPr lang="fr-FR" dirty="0" smtClean="0"/>
              <a:t> </a:t>
            </a:r>
            <a:r>
              <a:rPr lang="fr-FR" dirty="0" err="1" smtClean="0"/>
              <a:t>RackInferring</a:t>
            </a:r>
            <a:endParaRPr lang="fr-FR" dirty="0" smtClean="0"/>
          </a:p>
          <a:p>
            <a:endParaRPr lang="fr-FR" dirty="0"/>
          </a:p>
        </p:txBody>
      </p:sp>
      <p:pic>
        <p:nvPicPr>
          <p:cNvPr id="40965" name="Picture 5"/>
          <p:cNvPicPr>
            <a:picLocks noChangeAspect="1" noChangeArrowheads="1"/>
          </p:cNvPicPr>
          <p:nvPr/>
        </p:nvPicPr>
        <p:blipFill>
          <a:blip r:embed="rId2"/>
          <a:srcRect l="37335" t="58594" r="26976" b="14062"/>
          <a:stretch>
            <a:fillRect/>
          </a:stretch>
        </p:blipFill>
        <p:spPr bwMode="auto">
          <a:xfrm>
            <a:off x="1785918" y="3500438"/>
            <a:ext cx="6467690" cy="2786082"/>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Coordination </a:t>
            </a:r>
            <a:endParaRPr lang="fr-FR" dirty="0"/>
          </a:p>
        </p:txBody>
      </p:sp>
      <p:sp>
        <p:nvSpPr>
          <p:cNvPr id="3" name="Espace réservé du contenu 2"/>
          <p:cNvSpPr>
            <a:spLocks noGrp="1"/>
          </p:cNvSpPr>
          <p:nvPr>
            <p:ph sz="quarter" idx="1"/>
          </p:nvPr>
        </p:nvSpPr>
        <p:spPr/>
        <p:txBody>
          <a:bodyPr/>
          <a:lstStyle/>
          <a:p>
            <a:r>
              <a:rPr lang="fr-FR" dirty="0" smtClean="0"/>
              <a:t>P2P =&gt; on contacte n'importe quel </a:t>
            </a:r>
            <a:r>
              <a:rPr lang="fr-FR" dirty="0" err="1" smtClean="0"/>
              <a:t>noeud</a:t>
            </a:r>
            <a:r>
              <a:rPr lang="fr-FR" dirty="0" smtClean="0"/>
              <a:t> </a:t>
            </a:r>
          </a:p>
          <a:p>
            <a:r>
              <a:rPr lang="fr-FR" dirty="0" smtClean="0"/>
              <a:t> </a:t>
            </a:r>
            <a:r>
              <a:rPr lang="fr-FR" dirty="0" err="1" smtClean="0"/>
              <a:t>Noeud</a:t>
            </a:r>
            <a:r>
              <a:rPr lang="fr-FR" dirty="0" smtClean="0"/>
              <a:t> contacté = coordinateur </a:t>
            </a:r>
          </a:p>
          <a:p>
            <a:r>
              <a:rPr lang="fr-FR" dirty="0" smtClean="0"/>
              <a:t> Le coordinateur contacte les répliques (proxy)</a:t>
            </a:r>
          </a:p>
          <a:p>
            <a:endParaRPr lang="fr-FR" dirty="0"/>
          </a:p>
        </p:txBody>
      </p:sp>
      <p:pic>
        <p:nvPicPr>
          <p:cNvPr id="41986" name="Picture 2"/>
          <p:cNvPicPr>
            <a:picLocks noChangeAspect="1" noChangeArrowheads="1"/>
          </p:cNvPicPr>
          <p:nvPr/>
        </p:nvPicPr>
        <p:blipFill>
          <a:blip r:embed="rId2"/>
          <a:srcRect l="19766" t="32226" r="37408" b="23828"/>
          <a:stretch>
            <a:fillRect/>
          </a:stretch>
        </p:blipFill>
        <p:spPr bwMode="auto">
          <a:xfrm>
            <a:off x="1785918" y="3214686"/>
            <a:ext cx="5572164" cy="321471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Lecture </a:t>
            </a:r>
            <a:endParaRPr lang="fr-FR" dirty="0"/>
          </a:p>
        </p:txBody>
      </p:sp>
      <p:pic>
        <p:nvPicPr>
          <p:cNvPr id="50178" name="Picture 2"/>
          <p:cNvPicPr>
            <a:picLocks noGrp="1" noChangeAspect="1" noChangeArrowheads="1"/>
          </p:cNvPicPr>
          <p:nvPr>
            <p:ph sz="quarter" idx="1"/>
          </p:nvPr>
        </p:nvPicPr>
        <p:blipFill>
          <a:blip r:embed="rId2"/>
          <a:srcRect l="1103" r="2389" b="22644"/>
          <a:stretch>
            <a:fillRect/>
          </a:stretch>
        </p:blipFill>
        <p:spPr bwMode="auto">
          <a:xfrm>
            <a:off x="366011" y="1548879"/>
            <a:ext cx="8452123" cy="3808947"/>
          </a:xfrm>
          <a:prstGeom prst="rect">
            <a:avLst/>
          </a:prstGeom>
          <a:noFill/>
          <a:ln w="9525">
            <a:noFill/>
            <a:miter lim="800000"/>
            <a:headEnd/>
            <a:tailEnd/>
          </a:ln>
          <a:effectLst/>
        </p:spPr>
      </p:pic>
      <p:sp>
        <p:nvSpPr>
          <p:cNvPr id="5" name="Rectangle 4"/>
          <p:cNvSpPr/>
          <p:nvPr/>
        </p:nvSpPr>
        <p:spPr>
          <a:xfrm>
            <a:off x="928662" y="5643578"/>
            <a:ext cx="7802136" cy="707886"/>
          </a:xfrm>
          <a:prstGeom prst="rect">
            <a:avLst/>
          </a:prstGeom>
        </p:spPr>
        <p:style>
          <a:lnRef idx="1">
            <a:schemeClr val="dk1"/>
          </a:lnRef>
          <a:fillRef idx="2">
            <a:schemeClr val="dk1"/>
          </a:fillRef>
          <a:effectRef idx="1">
            <a:schemeClr val="dk1"/>
          </a:effectRef>
          <a:fontRef idx="minor">
            <a:schemeClr val="dk1"/>
          </a:fontRef>
        </p:style>
        <p:txBody>
          <a:bodyPr wrap="none">
            <a:spAutoFit/>
          </a:bodyPr>
          <a:lstStyle/>
          <a:p>
            <a:r>
              <a:rPr lang="fr-FR" sz="4000" dirty="0" smtClean="0"/>
              <a:t>Le client ne sait pas où la donnée sera lue</a:t>
            </a:r>
            <a:endParaRPr lang="fr-FR" sz="4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Ecriture </a:t>
            </a:r>
            <a:endParaRPr lang="fr-FR" dirty="0"/>
          </a:p>
        </p:txBody>
      </p:sp>
      <p:sp>
        <p:nvSpPr>
          <p:cNvPr id="3" name="Espace réservé du contenu 2"/>
          <p:cNvSpPr>
            <a:spLocks noGrp="1"/>
          </p:cNvSpPr>
          <p:nvPr>
            <p:ph sz="quarter" idx="1"/>
          </p:nvPr>
        </p:nvSpPr>
        <p:spPr/>
        <p:txBody>
          <a:bodyPr/>
          <a:lstStyle/>
          <a:p>
            <a:r>
              <a:rPr lang="fr-FR" dirty="0" smtClean="0"/>
              <a:t>Exemple avec RF = 2, CL = ONE</a:t>
            </a:r>
          </a:p>
          <a:p>
            <a:endParaRPr lang="fr-FR" dirty="0"/>
          </a:p>
        </p:txBody>
      </p:sp>
      <p:pic>
        <p:nvPicPr>
          <p:cNvPr id="43010" name="Picture 2"/>
          <p:cNvPicPr>
            <a:picLocks noChangeAspect="1" noChangeArrowheads="1"/>
          </p:cNvPicPr>
          <p:nvPr/>
        </p:nvPicPr>
        <p:blipFill>
          <a:blip r:embed="rId2"/>
          <a:srcRect l="19217" t="35156" r="36859" b="18945"/>
          <a:stretch>
            <a:fillRect/>
          </a:stretch>
        </p:blipFill>
        <p:spPr bwMode="auto">
          <a:xfrm>
            <a:off x="1928794" y="2500306"/>
            <a:ext cx="5715040" cy="3357586"/>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p:cNvSpPr>
            <a:spLocks noGrp="1"/>
          </p:cNvSpPr>
          <p:nvPr>
            <p:ph type="subTitle" idx="1"/>
          </p:nvPr>
        </p:nvSpPr>
        <p:spPr/>
        <p:txBody>
          <a:bodyPr/>
          <a:lstStyle/>
          <a:p>
            <a:endParaRPr lang="fr-FR"/>
          </a:p>
        </p:txBody>
      </p:sp>
      <p:sp>
        <p:nvSpPr>
          <p:cNvPr id="4" name="Titre 3"/>
          <p:cNvSpPr>
            <a:spLocks noGrp="1"/>
          </p:cNvSpPr>
          <p:nvPr>
            <p:ph type="ctrTitle"/>
          </p:nvPr>
        </p:nvSpPr>
        <p:spPr/>
        <p:txBody>
          <a:bodyPr/>
          <a:lstStyle/>
          <a:p>
            <a:r>
              <a:rPr lang="fr-FR" b="1" dirty="0" smtClean="0"/>
              <a:t>Le modèle de données</a:t>
            </a:r>
            <a:endParaRPr lang="fr-F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sz="quarter" idx="1"/>
          </p:nvPr>
        </p:nvSpPr>
        <p:spPr/>
        <p:txBody>
          <a:bodyPr/>
          <a:lstStyle/>
          <a:p>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Installation </a:t>
            </a:r>
            <a:endParaRPr lang="fr-FR" dirty="0"/>
          </a:p>
        </p:txBody>
      </p:sp>
      <p:sp>
        <p:nvSpPr>
          <p:cNvPr id="3" name="Espace réservé du contenu 2"/>
          <p:cNvSpPr>
            <a:spLocks noGrp="1"/>
          </p:cNvSpPr>
          <p:nvPr>
            <p:ph sz="quarter" idx="1"/>
          </p:nvPr>
        </p:nvSpPr>
        <p:spPr/>
        <p:txBody>
          <a:bodyPr/>
          <a:lstStyle/>
          <a:p>
            <a:r>
              <a:rPr lang="fr-FR" dirty="0" smtClean="0"/>
              <a:t>Linux – Production </a:t>
            </a:r>
          </a:p>
          <a:p>
            <a:r>
              <a:rPr lang="fr-FR" dirty="0" smtClean="0"/>
              <a:t>Windows </a:t>
            </a:r>
          </a:p>
          <a:p>
            <a:r>
              <a:rPr lang="fr-FR" dirty="0" smtClean="0"/>
              <a:t> Mac OS </a:t>
            </a:r>
          </a:p>
          <a:p>
            <a:r>
              <a:rPr lang="fr-FR" dirty="0" smtClean="0"/>
              <a:t> Ne pas mixer les OS</a:t>
            </a:r>
            <a:endParaRPr lang="fr-F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Java</a:t>
            </a:r>
            <a:endParaRPr lang="fr-FR" dirty="0"/>
          </a:p>
        </p:txBody>
      </p:sp>
      <p:sp>
        <p:nvSpPr>
          <p:cNvPr id="3" name="Espace réservé du contenu 2"/>
          <p:cNvSpPr>
            <a:spLocks noGrp="1"/>
          </p:cNvSpPr>
          <p:nvPr>
            <p:ph sz="quarter" idx="1"/>
          </p:nvPr>
        </p:nvSpPr>
        <p:spPr/>
        <p:txBody>
          <a:bodyPr/>
          <a:lstStyle/>
          <a:p>
            <a:r>
              <a:rPr lang="fr-FR" dirty="0" smtClean="0"/>
              <a:t>Oracle JDK</a:t>
            </a:r>
          </a:p>
          <a:p>
            <a:pPr lvl="1"/>
            <a:r>
              <a:rPr lang="fr-FR" dirty="0" smtClean="0"/>
              <a:t>Cassandra 1 : v6 </a:t>
            </a:r>
          </a:p>
          <a:p>
            <a:pPr lvl="1"/>
            <a:r>
              <a:rPr lang="fr-FR" dirty="0" smtClean="0"/>
              <a:t>Cassandra 2 : v7 </a:t>
            </a:r>
          </a:p>
          <a:p>
            <a:pPr lvl="1"/>
            <a:r>
              <a:rPr lang="fr-MA" dirty="0" smtClean="0"/>
              <a:t>Cassandra 3 : v8</a:t>
            </a:r>
            <a:endParaRPr lang="fr-FR" dirty="0" smtClean="0"/>
          </a:p>
          <a:p>
            <a:r>
              <a:rPr lang="fr-FR" dirty="0" smtClean="0"/>
              <a:t> Production – Java Native Access (JNA)</a:t>
            </a:r>
            <a:endParaRPr lang="fr-F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p:cNvSpPr>
            <a:spLocks noGrp="1"/>
          </p:cNvSpPr>
          <p:nvPr>
            <p:ph type="subTitle" idx="1"/>
          </p:nvPr>
        </p:nvSpPr>
        <p:spPr/>
        <p:txBody>
          <a:bodyPr/>
          <a:lstStyle/>
          <a:p>
            <a:endParaRPr lang="fr-FR"/>
          </a:p>
        </p:txBody>
      </p:sp>
      <p:sp>
        <p:nvSpPr>
          <p:cNvPr id="4" name="Titre 3"/>
          <p:cNvSpPr>
            <a:spLocks noGrp="1"/>
          </p:cNvSpPr>
          <p:nvPr>
            <p:ph type="ctrTitle"/>
          </p:nvPr>
        </p:nvSpPr>
        <p:spPr/>
        <p:txBody>
          <a:bodyPr/>
          <a:lstStyle/>
          <a:p>
            <a:r>
              <a:rPr lang="fr-FR" dirty="0" smtClean="0"/>
              <a:t>Cassandra </a:t>
            </a:r>
            <a:r>
              <a:rPr lang="fr-FR" dirty="0" err="1" smtClean="0"/>
              <a:t>Query</a:t>
            </a:r>
            <a:r>
              <a:rPr lang="fr-FR" dirty="0" smtClean="0"/>
              <a:t> </a:t>
            </a:r>
            <a:r>
              <a:rPr lang="fr-FR" dirty="0" err="1" smtClean="0"/>
              <a:t>Language</a:t>
            </a:r>
            <a:r>
              <a:rPr lang="fr-FR" dirty="0" smtClean="0"/>
              <a:t/>
            </a:r>
            <a:br>
              <a:rPr lang="fr-FR" dirty="0" smtClean="0"/>
            </a:br>
            <a:r>
              <a:rPr lang="fr-FR" dirty="0" smtClean="0"/>
              <a:t>CQL</a:t>
            </a:r>
            <a:endParaRPr lang="fr-F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err="1" smtClean="0"/>
              <a:t>cqlsh</a:t>
            </a:r>
            <a:endParaRPr lang="fr-FR" dirty="0"/>
          </a:p>
        </p:txBody>
      </p:sp>
      <p:sp>
        <p:nvSpPr>
          <p:cNvPr id="3" name="Espace réservé du contenu 2"/>
          <p:cNvSpPr>
            <a:spLocks noGrp="1"/>
          </p:cNvSpPr>
          <p:nvPr>
            <p:ph sz="quarter" idx="1"/>
          </p:nvPr>
        </p:nvSpPr>
        <p:spPr/>
        <p:txBody>
          <a:bodyPr/>
          <a:lstStyle/>
          <a:p>
            <a:r>
              <a:rPr lang="fr-FR" dirty="0" err="1" smtClean="0"/>
              <a:t>bin</a:t>
            </a:r>
            <a:r>
              <a:rPr lang="fr-FR" dirty="0" smtClean="0"/>
              <a:t>/</a:t>
            </a:r>
            <a:r>
              <a:rPr lang="fr-FR" dirty="0" err="1" smtClean="0"/>
              <a:t>cqlsh</a:t>
            </a:r>
            <a:r>
              <a:rPr lang="fr-FR" dirty="0" smtClean="0"/>
              <a:t> </a:t>
            </a:r>
            <a:r>
              <a:rPr lang="fr-FR" dirty="0" smtClean="0">
                <a:solidFill>
                  <a:srgbClr val="0070C0"/>
                </a:solidFill>
              </a:rPr>
              <a:t>[ </a:t>
            </a:r>
            <a:r>
              <a:rPr lang="fr-FR" i="1" dirty="0" smtClean="0">
                <a:solidFill>
                  <a:srgbClr val="0070C0"/>
                </a:solidFill>
              </a:rPr>
              <a:t>options</a:t>
            </a:r>
            <a:r>
              <a:rPr lang="fr-FR" dirty="0" smtClean="0">
                <a:solidFill>
                  <a:srgbClr val="0070C0"/>
                </a:solidFill>
              </a:rPr>
              <a:t> ] [ </a:t>
            </a:r>
            <a:r>
              <a:rPr lang="fr-FR" i="1" dirty="0" smtClean="0">
                <a:solidFill>
                  <a:srgbClr val="0070C0"/>
                </a:solidFill>
              </a:rPr>
              <a:t>host</a:t>
            </a:r>
            <a:r>
              <a:rPr lang="fr-FR" dirty="0" smtClean="0">
                <a:solidFill>
                  <a:srgbClr val="0070C0"/>
                </a:solidFill>
              </a:rPr>
              <a:t> [ </a:t>
            </a:r>
            <a:r>
              <a:rPr lang="fr-FR" i="1" dirty="0" smtClean="0">
                <a:solidFill>
                  <a:srgbClr val="0070C0"/>
                </a:solidFill>
              </a:rPr>
              <a:t>port</a:t>
            </a:r>
            <a:r>
              <a:rPr lang="fr-FR" dirty="0" smtClean="0">
                <a:solidFill>
                  <a:srgbClr val="0070C0"/>
                </a:solidFill>
              </a:rPr>
              <a:t> ]] </a:t>
            </a:r>
          </a:p>
          <a:p>
            <a:endParaRPr lang="fr-MA" dirty="0" smtClean="0">
              <a:solidFill>
                <a:srgbClr val="0070C0"/>
              </a:solidFill>
            </a:endParaRPr>
          </a:p>
          <a:p>
            <a:endParaRPr lang="fr-MA" dirty="0" smtClean="0">
              <a:solidFill>
                <a:srgbClr val="0070C0"/>
              </a:solidFill>
            </a:endParaRPr>
          </a:p>
          <a:p>
            <a:endParaRPr lang="fr-FR" dirty="0">
              <a:solidFill>
                <a:srgbClr val="0070C0"/>
              </a:solidFill>
            </a:endParaRPr>
          </a:p>
        </p:txBody>
      </p:sp>
      <p:pic>
        <p:nvPicPr>
          <p:cNvPr id="82946" name="Picture 2"/>
          <p:cNvPicPr>
            <a:picLocks noChangeAspect="1" noChangeArrowheads="1"/>
          </p:cNvPicPr>
          <p:nvPr/>
        </p:nvPicPr>
        <p:blipFill>
          <a:blip r:embed="rId2"/>
          <a:srcRect t="32226" r="54429" b="46289"/>
          <a:stretch>
            <a:fillRect/>
          </a:stretch>
        </p:blipFill>
        <p:spPr bwMode="auto">
          <a:xfrm>
            <a:off x="428596" y="2428868"/>
            <a:ext cx="8354954" cy="2214578"/>
          </a:xfrm>
          <a:prstGeom prst="rect">
            <a:avLst/>
          </a:prstGeom>
          <a:noFill/>
          <a:ln w="9525">
            <a:noFill/>
            <a:miter lim="800000"/>
            <a:headEnd/>
            <a:tailEnd/>
          </a:ln>
          <a:effectLst/>
        </p:spPr>
      </p:pic>
      <p:pic>
        <p:nvPicPr>
          <p:cNvPr id="82947" name="Picture 3"/>
          <p:cNvPicPr>
            <a:picLocks noChangeAspect="1" noChangeArrowheads="1"/>
          </p:cNvPicPr>
          <p:nvPr/>
        </p:nvPicPr>
        <p:blipFill>
          <a:blip r:embed="rId3"/>
          <a:srcRect l="8272" t="58789" r="55647" b="37305"/>
          <a:stretch>
            <a:fillRect/>
          </a:stretch>
        </p:blipFill>
        <p:spPr bwMode="auto">
          <a:xfrm>
            <a:off x="357158" y="5143512"/>
            <a:ext cx="8215370" cy="500066"/>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83970" name="Picture 2"/>
          <p:cNvPicPr>
            <a:picLocks noGrp="1" noChangeAspect="1" noChangeArrowheads="1"/>
          </p:cNvPicPr>
          <p:nvPr>
            <p:ph sz="quarter" idx="1"/>
          </p:nvPr>
        </p:nvPicPr>
        <p:blipFill>
          <a:blip r:embed="rId2"/>
          <a:srcRect l="18566" t="29947" r="55699" b="34088"/>
          <a:stretch>
            <a:fillRect/>
          </a:stretch>
        </p:blipFill>
        <p:spPr bwMode="auto">
          <a:xfrm>
            <a:off x="1428728" y="1643050"/>
            <a:ext cx="6715172" cy="4658778"/>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Introduction </a:t>
            </a:r>
            <a:endParaRPr lang="fr-FR" dirty="0"/>
          </a:p>
        </p:txBody>
      </p:sp>
      <p:sp>
        <p:nvSpPr>
          <p:cNvPr id="3" name="Espace réservé du contenu 2"/>
          <p:cNvSpPr>
            <a:spLocks noGrp="1"/>
          </p:cNvSpPr>
          <p:nvPr>
            <p:ph sz="quarter" idx="1"/>
          </p:nvPr>
        </p:nvSpPr>
        <p:spPr/>
        <p:txBody>
          <a:bodyPr/>
          <a:lstStyle/>
          <a:p>
            <a:r>
              <a:rPr lang="en-US" dirty="0" smtClean="0"/>
              <a:t>Cassandra Query Language (CQL) is a query language for the Cassandra database.</a:t>
            </a:r>
          </a:p>
          <a:p>
            <a:endParaRPr lang="en-US" dirty="0" smtClean="0"/>
          </a:p>
          <a:p>
            <a:endParaRPr lang="fr-FR" dirty="0"/>
          </a:p>
        </p:txBody>
      </p:sp>
      <p:pic>
        <p:nvPicPr>
          <p:cNvPr id="80898" name="Picture 2"/>
          <p:cNvPicPr>
            <a:picLocks noChangeAspect="1" noChangeArrowheads="1"/>
          </p:cNvPicPr>
          <p:nvPr/>
        </p:nvPicPr>
        <p:blipFill>
          <a:blip r:embed="rId2"/>
          <a:srcRect l="7137" t="65430" r="39605" b="25781"/>
          <a:stretch>
            <a:fillRect/>
          </a:stretch>
        </p:blipFill>
        <p:spPr bwMode="auto">
          <a:xfrm>
            <a:off x="285720" y="5000636"/>
            <a:ext cx="8469372" cy="785818"/>
          </a:xfrm>
          <a:prstGeom prst="rect">
            <a:avLst/>
          </a:prstGeom>
          <a:noFill/>
          <a:ln w="9525">
            <a:noFill/>
            <a:miter lim="800000"/>
            <a:headEnd/>
            <a:tailEnd/>
          </a:ln>
          <a:effectLst/>
        </p:spPr>
      </p:pic>
      <p:pic>
        <p:nvPicPr>
          <p:cNvPr id="80899" name="Picture 3"/>
          <p:cNvPicPr>
            <a:picLocks noChangeAspect="1" noChangeArrowheads="1"/>
          </p:cNvPicPr>
          <p:nvPr/>
        </p:nvPicPr>
        <p:blipFill>
          <a:blip r:embed="rId3"/>
          <a:srcRect l="7174" t="41211" r="39019" b="50977"/>
          <a:stretch>
            <a:fillRect/>
          </a:stretch>
        </p:blipFill>
        <p:spPr bwMode="auto">
          <a:xfrm>
            <a:off x="214282" y="2714620"/>
            <a:ext cx="8751156" cy="71438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l="7174" t="64649" r="39019" b="27539"/>
          <a:stretch>
            <a:fillRect/>
          </a:stretch>
        </p:blipFill>
        <p:spPr bwMode="auto">
          <a:xfrm>
            <a:off x="285720" y="3857628"/>
            <a:ext cx="8751155" cy="71438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sz="quarter" idx="1"/>
          </p:nvPr>
        </p:nvSpPr>
        <p:spPr/>
        <p:txBody>
          <a:bodyPr/>
          <a:lstStyle/>
          <a:p>
            <a:endParaRPr lang="fr-F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sz="quarter" idx="1"/>
          </p:nvPr>
        </p:nvSpPr>
        <p:spPr/>
        <p:txBody>
          <a:bodyPr/>
          <a:lstStyle/>
          <a:p>
            <a:endParaRPr lang="fr-F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Commentaires</a:t>
            </a:r>
            <a:endParaRPr lang="fr-FR" dirty="0"/>
          </a:p>
        </p:txBody>
      </p:sp>
      <p:pic>
        <p:nvPicPr>
          <p:cNvPr id="81922" name="Picture 2"/>
          <p:cNvPicPr>
            <a:picLocks noGrp="1" noChangeAspect="1" noChangeArrowheads="1"/>
          </p:cNvPicPr>
          <p:nvPr>
            <p:ph sz="quarter" idx="1"/>
          </p:nvPr>
        </p:nvPicPr>
        <p:blipFill>
          <a:blip r:embed="rId2"/>
          <a:srcRect l="6617" t="29947" r="36397" b="16105"/>
          <a:stretch>
            <a:fillRect/>
          </a:stretch>
        </p:blipFill>
        <p:spPr bwMode="auto">
          <a:xfrm>
            <a:off x="428596" y="1571612"/>
            <a:ext cx="8280314" cy="4407264"/>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Concepts </a:t>
            </a:r>
            <a:endParaRPr lang="fr-FR" dirty="0"/>
          </a:p>
        </p:txBody>
      </p:sp>
      <p:sp>
        <p:nvSpPr>
          <p:cNvPr id="3" name="Espace réservé du contenu 2"/>
          <p:cNvSpPr>
            <a:spLocks noGrp="1"/>
          </p:cNvSpPr>
          <p:nvPr>
            <p:ph sz="quarter" idx="1"/>
          </p:nvPr>
        </p:nvSpPr>
        <p:spPr/>
        <p:txBody>
          <a:bodyPr/>
          <a:lstStyle/>
          <a:p>
            <a:r>
              <a:rPr lang="fr-FR" dirty="0" smtClean="0"/>
              <a:t> le </a:t>
            </a:r>
            <a:r>
              <a:rPr lang="fr-FR" b="1" dirty="0" err="1" smtClean="0"/>
              <a:t>Keyspace</a:t>
            </a:r>
            <a:r>
              <a:rPr lang="fr-FR" b="1" dirty="0" smtClean="0"/>
              <a:t> </a:t>
            </a:r>
            <a:r>
              <a:rPr lang="fr-FR" dirty="0" smtClean="0"/>
              <a:t>s'apparente à un </a:t>
            </a:r>
            <a:r>
              <a:rPr lang="fr-FR" dirty="0" err="1" smtClean="0"/>
              <a:t>namespace</a:t>
            </a:r>
            <a:r>
              <a:rPr lang="fr-FR" dirty="0" smtClean="0"/>
              <a:t> c'est en général le nom donné à votre application.</a:t>
            </a:r>
          </a:p>
          <a:p>
            <a:r>
              <a:rPr lang="fr-FR" b="1" dirty="0" err="1" smtClean="0"/>
              <a:t>Column</a:t>
            </a:r>
            <a:r>
              <a:rPr lang="fr-FR" b="1" dirty="0" smtClean="0"/>
              <a:t> </a:t>
            </a:r>
            <a:r>
              <a:rPr lang="fr-FR" b="1" dirty="0" err="1" smtClean="0"/>
              <a:t>Familly</a:t>
            </a:r>
            <a:r>
              <a:rPr lang="fr-FR" dirty="0" smtClean="0"/>
              <a:t> est ce que ressemble le plus aux tables en SQL. </a:t>
            </a:r>
          </a:p>
          <a:p>
            <a:r>
              <a:rPr lang="fr-FR" dirty="0" smtClean="0"/>
              <a:t>Une </a:t>
            </a:r>
            <a:r>
              <a:rPr lang="fr-FR" b="1" dirty="0" smtClean="0"/>
              <a:t>Key</a:t>
            </a:r>
            <a:r>
              <a:rPr lang="fr-FR" dirty="0" smtClean="0"/>
              <a:t> est une clé qui va représenter une ligne.</a:t>
            </a:r>
          </a:p>
          <a:p>
            <a:r>
              <a:rPr lang="fr-FR" dirty="0" smtClean="0"/>
              <a:t>Les </a:t>
            </a:r>
            <a:r>
              <a:rPr lang="fr-FR" b="1" dirty="0" err="1" smtClean="0"/>
              <a:t>Column</a:t>
            </a:r>
            <a:r>
              <a:rPr lang="fr-FR" dirty="0" smtClean="0"/>
              <a:t> représente une valeur, elles disposent de 3 champs: son nom, sa valeur et un </a:t>
            </a:r>
            <a:r>
              <a:rPr lang="fr-FR" dirty="0" err="1" smtClean="0"/>
              <a:t>timestamp</a:t>
            </a:r>
            <a:r>
              <a:rPr lang="fr-FR" dirty="0" smtClean="0"/>
              <a:t> représentant la date à laquelle a été inséré cette valeur. </a:t>
            </a:r>
          </a:p>
          <a:p>
            <a:r>
              <a:rPr lang="fr-FR" dirty="0" smtClean="0"/>
              <a:t>Les </a:t>
            </a:r>
            <a:r>
              <a:rPr lang="fr-FR" b="1" dirty="0" smtClean="0"/>
              <a:t>Super </a:t>
            </a:r>
            <a:r>
              <a:rPr lang="fr-FR" b="1" dirty="0" err="1" smtClean="0"/>
              <a:t>Column</a:t>
            </a:r>
            <a:r>
              <a:rPr lang="fr-FR" dirty="0" smtClean="0"/>
              <a:t> qui contiennent une liste de colonnes.</a:t>
            </a:r>
            <a:endParaRPr lang="fr-F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p:cNvSpPr>
            <a:spLocks noGrp="1"/>
          </p:cNvSpPr>
          <p:nvPr>
            <p:ph type="subTitle" idx="1"/>
          </p:nvPr>
        </p:nvSpPr>
        <p:spPr/>
        <p:txBody>
          <a:bodyPr/>
          <a:lstStyle/>
          <a:p>
            <a:endParaRPr lang="fr-FR"/>
          </a:p>
        </p:txBody>
      </p:sp>
      <p:sp>
        <p:nvSpPr>
          <p:cNvPr id="4" name="Titre 3"/>
          <p:cNvSpPr>
            <a:spLocks noGrp="1"/>
          </p:cNvSpPr>
          <p:nvPr>
            <p:ph type="ctrTitle"/>
          </p:nvPr>
        </p:nvSpPr>
        <p:spPr/>
        <p:txBody>
          <a:bodyPr/>
          <a:lstStyle/>
          <a:p>
            <a:r>
              <a:rPr lang="fr-MA" dirty="0" smtClean="0"/>
              <a:t>Développent </a:t>
            </a:r>
            <a:endParaRPr lang="fr-F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POM</a:t>
            </a:r>
            <a:endParaRPr lang="fr-FR" dirty="0"/>
          </a:p>
        </p:txBody>
      </p:sp>
      <p:pic>
        <p:nvPicPr>
          <p:cNvPr id="46082" name="Picture 2"/>
          <p:cNvPicPr>
            <a:picLocks noGrp="1" noChangeAspect="1" noChangeArrowheads="1"/>
          </p:cNvPicPr>
          <p:nvPr>
            <p:ph sz="quarter" idx="1"/>
          </p:nvPr>
        </p:nvPicPr>
        <p:blipFill>
          <a:blip r:embed="rId2"/>
          <a:srcRect l="3860" t="13599" r="48346" b="24279"/>
          <a:stretch>
            <a:fillRect/>
          </a:stretch>
        </p:blipFill>
        <p:spPr bwMode="auto">
          <a:xfrm>
            <a:off x="1214414" y="1571612"/>
            <a:ext cx="6929486" cy="506385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Développement </a:t>
            </a:r>
            <a:endParaRPr lang="fr-FR" dirty="0"/>
          </a:p>
        </p:txBody>
      </p:sp>
      <p:pic>
        <p:nvPicPr>
          <p:cNvPr id="39940" name="Picture 4"/>
          <p:cNvPicPr>
            <a:picLocks noGrp="1" noChangeAspect="1" noChangeArrowheads="1"/>
          </p:cNvPicPr>
          <p:nvPr>
            <p:ph sz="quarter" idx="1"/>
          </p:nvPr>
        </p:nvPicPr>
        <p:blipFill>
          <a:blip r:embed="rId2"/>
          <a:srcRect l="25919" t="13599" r="40993" b="38992"/>
          <a:stretch>
            <a:fillRect/>
          </a:stretch>
        </p:blipFill>
        <p:spPr bwMode="auto">
          <a:xfrm>
            <a:off x="1142976" y="1357298"/>
            <a:ext cx="6572296" cy="4691095"/>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Développement </a:t>
            </a:r>
            <a:endParaRPr lang="fr-FR" dirty="0"/>
          </a:p>
        </p:txBody>
      </p:sp>
      <p:pic>
        <p:nvPicPr>
          <p:cNvPr id="44034" name="Picture 2"/>
          <p:cNvPicPr>
            <a:picLocks noGrp="1" noChangeAspect="1" noChangeArrowheads="1"/>
          </p:cNvPicPr>
          <p:nvPr>
            <p:ph sz="quarter" idx="1"/>
          </p:nvPr>
        </p:nvPicPr>
        <p:blipFill>
          <a:blip r:embed="rId2"/>
          <a:srcRect l="26838" t="13599" r="21691" b="47166"/>
          <a:stretch>
            <a:fillRect/>
          </a:stretch>
        </p:blipFill>
        <p:spPr bwMode="auto">
          <a:xfrm>
            <a:off x="333345" y="2143116"/>
            <a:ext cx="8334434" cy="357190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Développement </a:t>
            </a:r>
            <a:endParaRPr lang="fr-FR" dirty="0"/>
          </a:p>
        </p:txBody>
      </p:sp>
      <p:pic>
        <p:nvPicPr>
          <p:cNvPr id="45058" name="Picture 2"/>
          <p:cNvPicPr>
            <a:picLocks noGrp="1" noChangeAspect="1" noChangeArrowheads="1"/>
          </p:cNvPicPr>
          <p:nvPr>
            <p:ph sz="quarter" idx="1"/>
          </p:nvPr>
        </p:nvPicPr>
        <p:blipFill>
          <a:blip r:embed="rId2"/>
          <a:srcRect l="2941" t="13599" r="40073" b="29183"/>
          <a:stretch>
            <a:fillRect/>
          </a:stretch>
        </p:blipFill>
        <p:spPr bwMode="auto">
          <a:xfrm>
            <a:off x="500034" y="1780164"/>
            <a:ext cx="8358246" cy="4718365"/>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Développement </a:t>
            </a:r>
            <a:endParaRPr lang="fr-FR" dirty="0"/>
          </a:p>
        </p:txBody>
      </p:sp>
      <p:pic>
        <p:nvPicPr>
          <p:cNvPr id="47106" name="Picture 2"/>
          <p:cNvPicPr>
            <a:picLocks noGrp="1" noChangeAspect="1" noChangeArrowheads="1"/>
          </p:cNvPicPr>
          <p:nvPr>
            <p:ph sz="quarter" idx="1"/>
          </p:nvPr>
        </p:nvPicPr>
        <p:blipFill>
          <a:blip r:embed="rId2"/>
          <a:srcRect l="2941" t="15233" r="53860" b="47167"/>
          <a:stretch>
            <a:fillRect/>
          </a:stretch>
        </p:blipFill>
        <p:spPr bwMode="auto">
          <a:xfrm>
            <a:off x="413066" y="1857364"/>
            <a:ext cx="8466956" cy="4143404"/>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p:cNvSpPr>
            <a:spLocks noGrp="1"/>
          </p:cNvSpPr>
          <p:nvPr>
            <p:ph type="subTitle" idx="1"/>
          </p:nvPr>
        </p:nvSpPr>
        <p:spPr/>
        <p:txBody>
          <a:bodyPr/>
          <a:lstStyle/>
          <a:p>
            <a:endParaRPr lang="fr-FR"/>
          </a:p>
        </p:txBody>
      </p:sp>
      <p:sp>
        <p:nvSpPr>
          <p:cNvPr id="4" name="Titre 3"/>
          <p:cNvSpPr>
            <a:spLocks noGrp="1"/>
          </p:cNvSpPr>
          <p:nvPr>
            <p:ph type="ctrTitle"/>
          </p:nvPr>
        </p:nvSpPr>
        <p:spPr/>
        <p:txBody>
          <a:bodyPr/>
          <a:lstStyle/>
          <a:p>
            <a:r>
              <a:rPr lang="fr-MA" dirty="0" err="1" smtClean="0"/>
              <a:t>Mapping</a:t>
            </a:r>
            <a:endParaRPr lang="fr-F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smtClean="0"/>
              <a:t>Creating</a:t>
            </a:r>
            <a:r>
              <a:rPr lang="fr-FR" b="1" dirty="0" smtClean="0"/>
              <a:t> a table </a:t>
            </a:r>
            <a:r>
              <a:rPr lang="fr-FR" b="1" dirty="0" err="1" smtClean="0"/>
              <a:t>entity</a:t>
            </a:r>
            <a:endParaRPr lang="fr-FR" dirty="0"/>
          </a:p>
        </p:txBody>
      </p:sp>
      <p:sp>
        <p:nvSpPr>
          <p:cNvPr id="3" name="Espace réservé du contenu 2"/>
          <p:cNvSpPr>
            <a:spLocks noGrp="1"/>
          </p:cNvSpPr>
          <p:nvPr>
            <p:ph sz="quarter" idx="1"/>
          </p:nvPr>
        </p:nvSpPr>
        <p:spPr/>
        <p:txBody>
          <a:bodyPr/>
          <a:lstStyle/>
          <a:p>
            <a:endParaRPr lang="fr-FR" dirty="0"/>
          </a:p>
        </p:txBody>
      </p:sp>
      <p:sp>
        <p:nvSpPr>
          <p:cNvPr id="5" name="Rectangle 4"/>
          <p:cNvSpPr/>
          <p:nvPr/>
        </p:nvSpPr>
        <p:spPr>
          <a:xfrm>
            <a:off x="1000100" y="1857364"/>
            <a:ext cx="7358114" cy="46166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sz="2400" dirty="0" smtClean="0"/>
              <a:t>CREATE TABLE user (</a:t>
            </a:r>
            <a:r>
              <a:rPr lang="en-US" sz="2400" dirty="0" err="1" smtClean="0"/>
              <a:t>user_id</a:t>
            </a:r>
            <a:r>
              <a:rPr lang="en-US" sz="2400" dirty="0" smtClean="0"/>
              <a:t> </a:t>
            </a:r>
            <a:r>
              <a:rPr lang="en-US" sz="2400" dirty="0" err="1" smtClean="0"/>
              <a:t>uuid</a:t>
            </a:r>
            <a:r>
              <a:rPr lang="en-US" sz="2400" dirty="0" smtClean="0"/>
              <a:t> PRIMARY KEY, name text);</a:t>
            </a:r>
            <a:endParaRPr lang="fr-FR" sz="2400" dirty="0"/>
          </a:p>
        </p:txBody>
      </p:sp>
      <p:pic>
        <p:nvPicPr>
          <p:cNvPr id="54274" name="Picture 2"/>
          <p:cNvPicPr>
            <a:picLocks noChangeAspect="1" noChangeArrowheads="1"/>
          </p:cNvPicPr>
          <p:nvPr/>
        </p:nvPicPr>
        <p:blipFill>
          <a:blip r:embed="rId2"/>
          <a:srcRect l="17569" t="43945" r="57174" b="23828"/>
          <a:stretch>
            <a:fillRect/>
          </a:stretch>
        </p:blipFill>
        <p:spPr bwMode="auto">
          <a:xfrm>
            <a:off x="1071538" y="2452163"/>
            <a:ext cx="7286676" cy="4048671"/>
          </a:xfrm>
          <a:prstGeom prst="rect">
            <a:avLst/>
          </a:prstGeom>
          <a:ln>
            <a:noFill/>
          </a:ln>
          <a:effectLst>
            <a:softEdge rad="112500"/>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smtClean="0"/>
              <a:t>Mapping</a:t>
            </a:r>
            <a:r>
              <a:rPr lang="fr-FR" b="1" dirty="0" smtClean="0"/>
              <a:t> table </a:t>
            </a:r>
            <a:r>
              <a:rPr lang="fr-FR" b="1" dirty="0" err="1" smtClean="0"/>
              <a:t>columns</a:t>
            </a:r>
            <a:endParaRPr lang="fr-FR" dirty="0"/>
          </a:p>
        </p:txBody>
      </p:sp>
      <p:pic>
        <p:nvPicPr>
          <p:cNvPr id="68610" name="Picture 2"/>
          <p:cNvPicPr>
            <a:picLocks noGrp="1" noChangeAspect="1" noChangeArrowheads="1"/>
          </p:cNvPicPr>
          <p:nvPr>
            <p:ph sz="quarter" idx="1"/>
          </p:nvPr>
        </p:nvPicPr>
        <p:blipFill>
          <a:blip r:embed="rId2"/>
          <a:srcRect l="16728" t="15233" r="56618" b="12836"/>
          <a:stretch>
            <a:fillRect/>
          </a:stretch>
        </p:blipFill>
        <p:spPr bwMode="auto">
          <a:xfrm>
            <a:off x="714348" y="1365386"/>
            <a:ext cx="6357982" cy="5278324"/>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smtClean="0"/>
              <a:t>Column</a:t>
            </a:r>
            <a:r>
              <a:rPr lang="fr-FR" b="1" dirty="0" smtClean="0"/>
              <a:t> </a:t>
            </a:r>
            <a:r>
              <a:rPr lang="fr-FR" b="1" dirty="0" err="1" smtClean="0"/>
              <a:t>names</a:t>
            </a:r>
            <a:endParaRPr lang="fr-FR" dirty="0"/>
          </a:p>
        </p:txBody>
      </p:sp>
      <p:pic>
        <p:nvPicPr>
          <p:cNvPr id="69634" name="Picture 2"/>
          <p:cNvPicPr>
            <a:picLocks noGrp="1" noChangeAspect="1" noChangeArrowheads="1"/>
          </p:cNvPicPr>
          <p:nvPr>
            <p:ph sz="quarter" idx="1"/>
          </p:nvPr>
        </p:nvPicPr>
        <p:blipFill>
          <a:blip r:embed="rId2"/>
          <a:srcRect l="16728" t="47929" r="34559" b="32453"/>
          <a:stretch>
            <a:fillRect/>
          </a:stretch>
        </p:blipFill>
        <p:spPr bwMode="auto">
          <a:xfrm>
            <a:off x="428596" y="1500174"/>
            <a:ext cx="8203463" cy="2286016"/>
          </a:xfrm>
          <a:prstGeom prst="rect">
            <a:avLst/>
          </a:prstGeom>
          <a:ln w="88900" cap="sq" cmpd="thickThin">
            <a:solidFill>
              <a:srgbClr val="000000"/>
            </a:solidFill>
            <a:prstDash val="solid"/>
            <a:miter lim="800000"/>
          </a:ln>
          <a:effectLst>
            <a:innerShdw blurRad="76200">
              <a:srgbClr val="000000"/>
            </a:innerShdw>
          </a:effectLst>
        </p:spPr>
      </p:pic>
      <p:pic>
        <p:nvPicPr>
          <p:cNvPr id="69635" name="Picture 3"/>
          <p:cNvPicPr>
            <a:picLocks noChangeAspect="1" noChangeArrowheads="1"/>
          </p:cNvPicPr>
          <p:nvPr/>
        </p:nvPicPr>
        <p:blipFill>
          <a:blip r:embed="rId3"/>
          <a:srcRect l="17057" t="49023" r="47804" b="29492"/>
          <a:stretch>
            <a:fillRect/>
          </a:stretch>
        </p:blipFill>
        <p:spPr bwMode="auto">
          <a:xfrm>
            <a:off x="357158" y="4071942"/>
            <a:ext cx="8286808" cy="2370849"/>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err="1" smtClean="0"/>
              <a:t>Column</a:t>
            </a:r>
            <a:r>
              <a:rPr lang="fr-MA" dirty="0" smtClean="0"/>
              <a:t> </a:t>
            </a:r>
            <a:endParaRPr lang="fr-FR" dirty="0"/>
          </a:p>
        </p:txBody>
      </p:sp>
      <p:sp>
        <p:nvSpPr>
          <p:cNvPr id="3" name="Espace réservé du contenu 2"/>
          <p:cNvSpPr>
            <a:spLocks noGrp="1"/>
          </p:cNvSpPr>
          <p:nvPr>
            <p:ph sz="quarter" idx="1"/>
          </p:nvPr>
        </p:nvSpPr>
        <p:spPr/>
        <p:txBody>
          <a:bodyPr/>
          <a:lstStyle/>
          <a:p>
            <a:r>
              <a:rPr lang="fr-FR" dirty="0" smtClean="0"/>
              <a:t>Les données sont représentées en colonne.</a:t>
            </a:r>
          </a:p>
          <a:p>
            <a:r>
              <a:rPr lang="fr-FR" dirty="0" smtClean="0"/>
              <a:t> Dans une colonne on trouve 3 champs, son nom, sa valeur associée et un entier représenter la date à laquelle la donnée a été inséré.</a:t>
            </a:r>
            <a:endParaRPr lang="fr-FR" dirty="0"/>
          </a:p>
        </p:txBody>
      </p:sp>
      <p:pic>
        <p:nvPicPr>
          <p:cNvPr id="1029" name="Picture 5"/>
          <p:cNvPicPr>
            <a:picLocks noChangeAspect="1" noChangeArrowheads="1"/>
          </p:cNvPicPr>
          <p:nvPr/>
        </p:nvPicPr>
        <p:blipFill>
          <a:blip r:embed="rId2"/>
          <a:srcRect l="48316" t="22461" r="34663" b="63867"/>
          <a:stretch>
            <a:fillRect/>
          </a:stretch>
        </p:blipFill>
        <p:spPr bwMode="auto">
          <a:xfrm>
            <a:off x="3143240" y="2928934"/>
            <a:ext cx="4270972" cy="1928826"/>
          </a:xfrm>
          <a:prstGeom prst="rect">
            <a:avLst/>
          </a:prstGeom>
          <a:noFill/>
          <a:ln w="9525">
            <a:noFill/>
            <a:miter lim="800000"/>
            <a:headEnd/>
            <a:tailEnd/>
          </a:ln>
          <a:effectLst/>
        </p:spPr>
      </p:pic>
      <p:sp>
        <p:nvSpPr>
          <p:cNvPr id="8" name="Rectangle 7"/>
          <p:cNvSpPr/>
          <p:nvPr/>
        </p:nvSpPr>
        <p:spPr>
          <a:xfrm>
            <a:off x="714348" y="5286388"/>
            <a:ext cx="7572428" cy="1446550"/>
          </a:xfrm>
          <a:prstGeom prst="rect">
            <a:avLst/>
          </a:prstGeom>
        </p:spPr>
        <p:txBody>
          <a:bodyPr wrap="square">
            <a:spAutoFit/>
          </a:bodyPr>
          <a:lstStyle/>
          <a:p>
            <a:pPr marL="274320" indent="-274320">
              <a:spcBef>
                <a:spcPts val="580"/>
              </a:spcBef>
              <a:buClr>
                <a:schemeClr val="accent1"/>
              </a:buClr>
              <a:buSzPct val="85000"/>
              <a:buFont typeface="Wingdings 2"/>
              <a:buChar char=""/>
            </a:pPr>
            <a:r>
              <a:rPr lang="fr-FR" sz="2600" dirty="0"/>
              <a:t>La colonne est la plus petite unité de donnée</a:t>
            </a:r>
          </a:p>
          <a:p>
            <a:pPr marL="1188720" lvl="2" indent="-274320">
              <a:spcBef>
                <a:spcPts val="580"/>
              </a:spcBef>
              <a:buClr>
                <a:schemeClr val="accent1"/>
              </a:buClr>
              <a:buSzPct val="85000"/>
              <a:buFont typeface="Wingdings 2"/>
              <a:buChar char=""/>
            </a:pPr>
            <a:r>
              <a:rPr lang="fr-FR" sz="2600" dirty="0" err="1"/>
              <a:t>name</a:t>
            </a:r>
            <a:r>
              <a:rPr lang="fr-FR" sz="2600" dirty="0"/>
              <a:t>: 64Ko </a:t>
            </a:r>
            <a:r>
              <a:rPr lang="fr-FR" sz="2600" dirty="0" smtClean="0"/>
              <a:t>max</a:t>
            </a:r>
          </a:p>
          <a:p>
            <a:pPr marL="1188720" lvl="2" indent="-274320">
              <a:spcBef>
                <a:spcPts val="580"/>
              </a:spcBef>
              <a:buClr>
                <a:schemeClr val="accent1"/>
              </a:buClr>
              <a:buSzPct val="85000"/>
              <a:buFont typeface="Wingdings 2"/>
              <a:buChar char=""/>
            </a:pPr>
            <a:r>
              <a:rPr lang="fr-FR" sz="2600" dirty="0" smtClean="0"/>
              <a:t> </a:t>
            </a:r>
            <a:r>
              <a:rPr lang="fr-FR" sz="2600" dirty="0"/>
              <a:t>value: 2Go max</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smtClean="0"/>
              <a:t>Primary</a:t>
            </a:r>
            <a:r>
              <a:rPr lang="fr-FR" b="1" dirty="0" smtClean="0"/>
              <a:t> </a:t>
            </a:r>
            <a:r>
              <a:rPr lang="fr-FR" b="1" dirty="0" err="1" smtClean="0"/>
              <a:t>key</a:t>
            </a:r>
            <a:r>
              <a:rPr lang="fr-FR" b="1" dirty="0" smtClean="0"/>
              <a:t> </a:t>
            </a:r>
            <a:r>
              <a:rPr lang="fr-FR" b="1" dirty="0" err="1" smtClean="0"/>
              <a:t>fields</a:t>
            </a:r>
            <a:endParaRPr lang="fr-FR" dirty="0"/>
          </a:p>
        </p:txBody>
      </p:sp>
      <p:pic>
        <p:nvPicPr>
          <p:cNvPr id="70658" name="Picture 2"/>
          <p:cNvPicPr>
            <a:picLocks noGrp="1" noChangeAspect="1" noChangeArrowheads="1"/>
          </p:cNvPicPr>
          <p:nvPr>
            <p:ph sz="quarter" idx="1"/>
          </p:nvPr>
        </p:nvPicPr>
        <p:blipFill>
          <a:blip r:embed="rId2"/>
          <a:srcRect l="16728" t="31581" r="34559" b="42262"/>
          <a:stretch>
            <a:fillRect/>
          </a:stretch>
        </p:blipFill>
        <p:spPr bwMode="auto">
          <a:xfrm>
            <a:off x="428596" y="1566221"/>
            <a:ext cx="8300203" cy="2505721"/>
          </a:xfrm>
          <a:prstGeom prst="rect">
            <a:avLst/>
          </a:prstGeom>
          <a:noFill/>
          <a:ln w="9525">
            <a:noFill/>
            <a:miter lim="800000"/>
            <a:headEnd/>
            <a:tailEnd/>
          </a:ln>
          <a:effectLst/>
        </p:spPr>
      </p:pic>
      <p:sp>
        <p:nvSpPr>
          <p:cNvPr id="5" name="Rectangle 4"/>
          <p:cNvSpPr/>
          <p:nvPr/>
        </p:nvSpPr>
        <p:spPr>
          <a:xfrm>
            <a:off x="642910" y="4786322"/>
            <a:ext cx="778674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2400" dirty="0"/>
              <a:t> In the case of a composite partition key or multiple clustering columns, the integer value indicates the position of the column in the key</a:t>
            </a:r>
            <a:endParaRPr lang="fr-FR"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smtClean="0"/>
              <a:t>Mapping</a:t>
            </a:r>
            <a:r>
              <a:rPr lang="fr-FR" b="1" dirty="0" smtClean="0"/>
              <a:t> User Types</a:t>
            </a:r>
            <a:endParaRPr lang="fr-FR" dirty="0"/>
          </a:p>
        </p:txBody>
      </p:sp>
      <p:pic>
        <p:nvPicPr>
          <p:cNvPr id="71682" name="Picture 2"/>
          <p:cNvPicPr>
            <a:picLocks noGrp="1" noChangeAspect="1" noChangeArrowheads="1"/>
          </p:cNvPicPr>
          <p:nvPr>
            <p:ph sz="quarter" idx="1"/>
          </p:nvPr>
        </p:nvPicPr>
        <p:blipFill>
          <a:blip r:embed="rId2"/>
          <a:srcRect l="16728" t="56103" r="48346" b="16105"/>
          <a:stretch>
            <a:fillRect/>
          </a:stretch>
        </p:blipFill>
        <p:spPr bwMode="auto">
          <a:xfrm>
            <a:off x="500034" y="1928802"/>
            <a:ext cx="8076696" cy="3613259"/>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smtClean="0"/>
              <a:t>Mapping</a:t>
            </a:r>
            <a:r>
              <a:rPr lang="fr-FR" b="1" dirty="0" smtClean="0"/>
              <a:t> collections</a:t>
            </a:r>
            <a:endParaRPr lang="fr-FR" dirty="0"/>
          </a:p>
        </p:txBody>
      </p:sp>
      <p:pic>
        <p:nvPicPr>
          <p:cNvPr id="72706" name="Picture 2"/>
          <p:cNvPicPr>
            <a:picLocks noGrp="1" noChangeAspect="1" noChangeArrowheads="1"/>
          </p:cNvPicPr>
          <p:nvPr>
            <p:ph sz="quarter" idx="1"/>
          </p:nvPr>
        </p:nvPicPr>
        <p:blipFill>
          <a:blip r:embed="rId3"/>
          <a:srcRect l="16728" t="33216" r="44669" b="27549"/>
          <a:stretch>
            <a:fillRect/>
          </a:stretch>
        </p:blipFill>
        <p:spPr bwMode="auto">
          <a:xfrm>
            <a:off x="500034" y="1714488"/>
            <a:ext cx="8215370" cy="4694497"/>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MA" dirty="0" smtClean="0"/>
              <a:t>Utilisation de </a:t>
            </a:r>
            <a:r>
              <a:rPr lang="fr-FR" b="1" dirty="0" smtClean="0"/>
              <a:t>mapper</a:t>
            </a:r>
            <a:endParaRPr lang="fr-FR" dirty="0"/>
          </a:p>
        </p:txBody>
      </p:sp>
      <p:sp>
        <p:nvSpPr>
          <p:cNvPr id="3" name="Espace réservé du contenu 2"/>
          <p:cNvSpPr>
            <a:spLocks noGrp="1"/>
          </p:cNvSpPr>
          <p:nvPr>
            <p:ph sz="quarter" idx="1"/>
          </p:nvPr>
        </p:nvSpPr>
        <p:spPr/>
        <p:txBody>
          <a:bodyPr/>
          <a:lstStyle/>
          <a:p>
            <a:r>
              <a:rPr lang="fr-MA" dirty="0" smtClean="0"/>
              <a:t>Création d’un </a:t>
            </a:r>
            <a:r>
              <a:rPr lang="fr-MA" dirty="0" err="1" smtClean="0">
                <a:solidFill>
                  <a:srgbClr val="002060"/>
                </a:solidFill>
              </a:rPr>
              <a:t>MappingManager</a:t>
            </a:r>
            <a:endParaRPr lang="fr-MA" dirty="0" smtClean="0">
              <a:solidFill>
                <a:srgbClr val="002060"/>
              </a:solidFill>
            </a:endParaRPr>
          </a:p>
          <a:p>
            <a:endParaRPr lang="fr-MA" dirty="0" smtClean="0">
              <a:solidFill>
                <a:srgbClr val="002060"/>
              </a:solidFill>
            </a:endParaRPr>
          </a:p>
          <a:p>
            <a:endParaRPr lang="fr-MA" dirty="0" smtClean="0">
              <a:solidFill>
                <a:srgbClr val="002060"/>
              </a:solidFill>
            </a:endParaRPr>
          </a:p>
          <a:p>
            <a:endParaRPr lang="fr-MA" dirty="0" smtClean="0">
              <a:solidFill>
                <a:srgbClr val="002060"/>
              </a:solidFill>
            </a:endParaRPr>
          </a:p>
          <a:p>
            <a:r>
              <a:rPr lang="fr-MA" dirty="0" smtClean="0"/>
              <a:t>Toutes les classes annotés sont gérer par un </a:t>
            </a:r>
            <a:r>
              <a:rPr lang="fr-MA" dirty="0" smtClean="0">
                <a:solidFill>
                  <a:srgbClr val="002060"/>
                </a:solidFill>
              </a:rPr>
              <a:t>Mapper</a:t>
            </a:r>
          </a:p>
          <a:p>
            <a:endParaRPr lang="fr-FR" dirty="0"/>
          </a:p>
        </p:txBody>
      </p:sp>
      <p:pic>
        <p:nvPicPr>
          <p:cNvPr id="73731" name="Picture 3"/>
          <p:cNvPicPr>
            <a:picLocks noChangeAspect="1" noChangeArrowheads="1"/>
          </p:cNvPicPr>
          <p:nvPr/>
        </p:nvPicPr>
        <p:blipFill>
          <a:blip r:embed="rId2"/>
          <a:srcRect l="17057" t="28515" r="51647" b="64649"/>
          <a:stretch>
            <a:fillRect/>
          </a:stretch>
        </p:blipFill>
        <p:spPr bwMode="auto">
          <a:xfrm>
            <a:off x="785786" y="2000240"/>
            <a:ext cx="7756116" cy="952506"/>
          </a:xfrm>
          <a:prstGeom prst="rect">
            <a:avLst/>
          </a:prstGeom>
          <a:noFill/>
          <a:ln w="9525">
            <a:noFill/>
            <a:miter lim="800000"/>
            <a:headEnd/>
            <a:tailEnd/>
          </a:ln>
          <a:effectLst/>
        </p:spPr>
      </p:pic>
      <p:pic>
        <p:nvPicPr>
          <p:cNvPr id="73732" name="Picture 4"/>
          <p:cNvPicPr>
            <a:picLocks noChangeAspect="1" noChangeArrowheads="1"/>
          </p:cNvPicPr>
          <p:nvPr/>
        </p:nvPicPr>
        <p:blipFill>
          <a:blip r:embed="rId3"/>
          <a:srcRect l="17057" t="69531" r="53294" b="24609"/>
          <a:stretch>
            <a:fillRect/>
          </a:stretch>
        </p:blipFill>
        <p:spPr bwMode="auto">
          <a:xfrm>
            <a:off x="857224" y="4143380"/>
            <a:ext cx="7429552" cy="825506"/>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smtClean="0"/>
              <a:t>Basic CRUD </a:t>
            </a:r>
            <a:r>
              <a:rPr lang="fr-FR" b="1" dirty="0" err="1" smtClean="0"/>
              <a:t>operations</a:t>
            </a:r>
            <a:endParaRPr lang="fr-FR" dirty="0"/>
          </a:p>
        </p:txBody>
      </p:sp>
      <p:sp>
        <p:nvSpPr>
          <p:cNvPr id="5" name="Espace réservé du contenu 4"/>
          <p:cNvSpPr>
            <a:spLocks noGrp="1"/>
          </p:cNvSpPr>
          <p:nvPr>
            <p:ph sz="quarter" idx="1"/>
          </p:nvPr>
        </p:nvSpPr>
        <p:spPr/>
        <p:txBody>
          <a:bodyPr/>
          <a:lstStyle/>
          <a:p>
            <a:r>
              <a:rPr lang="en-US" dirty="0" smtClean="0"/>
              <a:t>To save an object, use </a:t>
            </a:r>
            <a:r>
              <a:rPr lang="en-US" dirty="0" err="1" smtClean="0"/>
              <a:t>Mapper#save</a:t>
            </a:r>
            <a:endParaRPr lang="en-US" dirty="0" smtClean="0"/>
          </a:p>
          <a:p>
            <a:endParaRPr lang="en-US" dirty="0" smtClean="0"/>
          </a:p>
          <a:p>
            <a:endParaRPr lang="en-US" dirty="0" smtClean="0"/>
          </a:p>
          <a:p>
            <a:endParaRPr lang="en-US" dirty="0" smtClean="0"/>
          </a:p>
          <a:p>
            <a:r>
              <a:rPr lang="en-US" dirty="0" smtClean="0"/>
              <a:t>To retrieve an object, use </a:t>
            </a:r>
            <a:r>
              <a:rPr lang="en-US" dirty="0" err="1" smtClean="0"/>
              <a:t>Mapper#get</a:t>
            </a:r>
            <a:endParaRPr lang="en-US" dirty="0" smtClean="0"/>
          </a:p>
          <a:p>
            <a:endParaRPr lang="en-US" dirty="0" smtClean="0"/>
          </a:p>
          <a:p>
            <a:endParaRPr lang="en-US" dirty="0" smtClean="0"/>
          </a:p>
          <a:p>
            <a:r>
              <a:rPr lang="en-US" dirty="0" smtClean="0"/>
              <a:t>To delete a row in a table, use </a:t>
            </a:r>
            <a:r>
              <a:rPr lang="en-US" dirty="0" err="1" smtClean="0"/>
              <a:t>Mapper#delete</a:t>
            </a:r>
            <a:endParaRPr lang="fr-FR" dirty="0"/>
          </a:p>
        </p:txBody>
      </p:sp>
      <p:pic>
        <p:nvPicPr>
          <p:cNvPr id="7" name="Picture 3"/>
          <p:cNvPicPr>
            <a:picLocks noChangeAspect="1" noChangeArrowheads="1"/>
          </p:cNvPicPr>
          <p:nvPr/>
        </p:nvPicPr>
        <p:blipFill>
          <a:blip r:embed="rId2"/>
          <a:srcRect l="16508" t="20703" r="43411" b="67578"/>
          <a:stretch>
            <a:fillRect/>
          </a:stretch>
        </p:blipFill>
        <p:spPr bwMode="auto">
          <a:xfrm>
            <a:off x="1845448" y="2000240"/>
            <a:ext cx="6084137" cy="1000132"/>
          </a:xfrm>
          <a:prstGeom prst="rect">
            <a:avLst/>
          </a:prstGeom>
          <a:noFill/>
          <a:ln w="9525">
            <a:noFill/>
            <a:miter lim="800000"/>
            <a:headEnd/>
            <a:tailEnd/>
          </a:ln>
          <a:effectLst/>
        </p:spPr>
      </p:pic>
      <p:pic>
        <p:nvPicPr>
          <p:cNvPr id="8" name="Picture 3"/>
          <p:cNvPicPr>
            <a:picLocks noChangeAspect="1" noChangeArrowheads="1"/>
          </p:cNvPicPr>
          <p:nvPr/>
        </p:nvPicPr>
        <p:blipFill>
          <a:blip r:embed="rId2"/>
          <a:srcRect l="16508" t="44141" r="43411" b="46093"/>
          <a:stretch>
            <a:fillRect/>
          </a:stretch>
        </p:blipFill>
        <p:spPr bwMode="auto">
          <a:xfrm>
            <a:off x="1793062" y="3786190"/>
            <a:ext cx="6779466" cy="928694"/>
          </a:xfrm>
          <a:prstGeom prst="rect">
            <a:avLst/>
          </a:prstGeom>
          <a:noFill/>
          <a:ln w="9525">
            <a:noFill/>
            <a:miter lim="800000"/>
            <a:headEnd/>
            <a:tailEnd/>
          </a:ln>
          <a:effectLst/>
        </p:spPr>
      </p:pic>
      <p:pic>
        <p:nvPicPr>
          <p:cNvPr id="9" name="Picture 3"/>
          <p:cNvPicPr>
            <a:picLocks noChangeAspect="1" noChangeArrowheads="1"/>
          </p:cNvPicPr>
          <p:nvPr/>
        </p:nvPicPr>
        <p:blipFill>
          <a:blip r:embed="rId2"/>
          <a:srcRect l="16508" t="73438" r="43411" b="14843"/>
          <a:stretch>
            <a:fillRect/>
          </a:stretch>
        </p:blipFill>
        <p:spPr bwMode="auto">
          <a:xfrm>
            <a:off x="1357290" y="5286388"/>
            <a:ext cx="6953299" cy="1143008"/>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t>All these CRUD operations are synchronous</a:t>
            </a:r>
            <a:endParaRPr lang="fr-FR" dirty="0"/>
          </a:p>
        </p:txBody>
      </p:sp>
      <p:pic>
        <p:nvPicPr>
          <p:cNvPr id="75778" name="Picture 2"/>
          <p:cNvPicPr>
            <a:picLocks noGrp="1" noChangeAspect="1" noChangeArrowheads="1"/>
          </p:cNvPicPr>
          <p:nvPr>
            <p:ph sz="quarter" idx="1"/>
          </p:nvPr>
        </p:nvPicPr>
        <p:blipFill>
          <a:blip r:embed="rId2"/>
          <a:srcRect l="16728" t="29947" r="44669" b="58609"/>
          <a:stretch>
            <a:fillRect/>
          </a:stretch>
        </p:blipFill>
        <p:spPr bwMode="auto">
          <a:xfrm>
            <a:off x="214282" y="2357430"/>
            <a:ext cx="8643998" cy="1857388"/>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User </a:t>
            </a:r>
            <a:endParaRPr lang="fr-FR" dirty="0"/>
          </a:p>
        </p:txBody>
      </p:sp>
      <p:pic>
        <p:nvPicPr>
          <p:cNvPr id="49154" name="Picture 2"/>
          <p:cNvPicPr>
            <a:picLocks noGrp="1" noChangeAspect="1" noChangeArrowheads="1"/>
          </p:cNvPicPr>
          <p:nvPr>
            <p:ph sz="quarter" idx="1"/>
          </p:nvPr>
        </p:nvPicPr>
        <p:blipFill>
          <a:blip r:embed="rId2"/>
          <a:srcRect l="2022" t="13599" r="63052" b="45531"/>
          <a:stretch>
            <a:fillRect/>
          </a:stretch>
        </p:blipFill>
        <p:spPr bwMode="auto">
          <a:xfrm>
            <a:off x="714348" y="1714488"/>
            <a:ext cx="7072362" cy="465287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Exemple </a:t>
            </a:r>
            <a:endParaRPr lang="fr-FR" dirty="0"/>
          </a:p>
        </p:txBody>
      </p:sp>
      <p:pic>
        <p:nvPicPr>
          <p:cNvPr id="48130" name="Picture 2"/>
          <p:cNvPicPr>
            <a:picLocks noGrp="1" noChangeAspect="1" noChangeArrowheads="1"/>
          </p:cNvPicPr>
          <p:nvPr>
            <p:ph sz="quarter" idx="1"/>
          </p:nvPr>
        </p:nvPicPr>
        <p:blipFill>
          <a:blip r:embed="rId2"/>
          <a:srcRect l="4779" t="13599" r="46507" b="47166"/>
          <a:stretch>
            <a:fillRect/>
          </a:stretch>
        </p:blipFill>
        <p:spPr bwMode="auto">
          <a:xfrm>
            <a:off x="181540" y="2143116"/>
            <a:ext cx="8676740" cy="392909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Accès </a:t>
            </a:r>
            <a:endParaRPr lang="fr-FR" dirty="0"/>
          </a:p>
        </p:txBody>
      </p:sp>
      <p:sp>
        <p:nvSpPr>
          <p:cNvPr id="3" name="Espace réservé du contenu 2"/>
          <p:cNvSpPr>
            <a:spLocks noGrp="1"/>
          </p:cNvSpPr>
          <p:nvPr>
            <p:ph sz="quarter" idx="1"/>
          </p:nvPr>
        </p:nvSpPr>
        <p:spPr/>
        <p:txBody>
          <a:bodyPr/>
          <a:lstStyle/>
          <a:p>
            <a:r>
              <a:rPr lang="en-US" dirty="0" err="1" smtClean="0">
                <a:solidFill>
                  <a:srgbClr val="0070C0"/>
                </a:solidFill>
              </a:rPr>
              <a:t>Mapper.saveQuery</a:t>
            </a:r>
            <a:r>
              <a:rPr lang="en-US" dirty="0" smtClean="0">
                <a:solidFill>
                  <a:srgbClr val="0070C0"/>
                </a:solidFill>
              </a:rPr>
              <a:t>(entity)</a:t>
            </a:r>
            <a:r>
              <a:rPr lang="en-US" dirty="0" smtClean="0"/>
              <a:t>: returns a statement generated by the </a:t>
            </a:r>
            <a:r>
              <a:rPr lang="en-US" dirty="0" err="1" smtClean="0"/>
              <a:t>mapper</a:t>
            </a:r>
            <a:r>
              <a:rPr lang="en-US" dirty="0" smtClean="0"/>
              <a:t> to save entity into the database.</a:t>
            </a:r>
          </a:p>
          <a:p>
            <a:r>
              <a:rPr lang="en-US" dirty="0" err="1" smtClean="0">
                <a:solidFill>
                  <a:srgbClr val="0070C0"/>
                </a:solidFill>
              </a:rPr>
              <a:t>Mapper.getQuery</a:t>
            </a:r>
            <a:r>
              <a:rPr lang="en-US" dirty="0" smtClean="0">
                <a:solidFill>
                  <a:srgbClr val="0070C0"/>
                </a:solidFill>
              </a:rPr>
              <a:t>(</a:t>
            </a:r>
            <a:r>
              <a:rPr lang="en-US" dirty="0" err="1" smtClean="0">
                <a:solidFill>
                  <a:srgbClr val="0070C0"/>
                </a:solidFill>
              </a:rPr>
              <a:t>userId</a:t>
            </a:r>
            <a:r>
              <a:rPr lang="en-US" dirty="0" smtClean="0">
                <a:solidFill>
                  <a:srgbClr val="0070C0"/>
                </a:solidFill>
              </a:rPr>
              <a:t>)</a:t>
            </a:r>
            <a:r>
              <a:rPr lang="en-US" dirty="0" smtClean="0"/>
              <a:t>: returns a statement to select a row in the database, selected on the given </a:t>
            </a:r>
            <a:r>
              <a:rPr lang="en-US" dirty="0" err="1" smtClean="0"/>
              <a:t>userId</a:t>
            </a:r>
            <a:r>
              <a:rPr lang="en-US" dirty="0" smtClean="0"/>
              <a:t>, and matching the mapped object structure.</a:t>
            </a:r>
          </a:p>
          <a:p>
            <a:r>
              <a:rPr lang="en-US" dirty="0" err="1" smtClean="0">
                <a:solidFill>
                  <a:srgbClr val="0070C0"/>
                </a:solidFill>
              </a:rPr>
              <a:t>Mapper.deleteQuery</a:t>
            </a:r>
            <a:r>
              <a:rPr lang="en-US" dirty="0" smtClean="0">
                <a:solidFill>
                  <a:srgbClr val="0070C0"/>
                </a:solidFill>
              </a:rPr>
              <a:t>(</a:t>
            </a:r>
            <a:r>
              <a:rPr lang="en-US" dirty="0" err="1" smtClean="0">
                <a:solidFill>
                  <a:srgbClr val="0070C0"/>
                </a:solidFill>
              </a:rPr>
              <a:t>userID</a:t>
            </a:r>
            <a:r>
              <a:rPr lang="en-US" dirty="0" smtClean="0">
                <a:solidFill>
                  <a:srgbClr val="0070C0"/>
                </a:solidFill>
              </a:rPr>
              <a:t>)</a:t>
            </a:r>
            <a:r>
              <a:rPr lang="en-US" dirty="0" smtClean="0"/>
              <a:t>: returns a statement to delete a row in the database given the </a:t>
            </a:r>
            <a:r>
              <a:rPr lang="en-US" dirty="0" err="1" smtClean="0"/>
              <a:t>userId</a:t>
            </a:r>
            <a:r>
              <a:rPr lang="en-US" dirty="0" smtClean="0"/>
              <a:t> provided. This method can also accept a mapped object instance.</a:t>
            </a:r>
          </a:p>
          <a:p>
            <a:endParaRPr lang="fr-F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smtClean="0"/>
              <a:t>Manual</a:t>
            </a:r>
            <a:r>
              <a:rPr lang="fr-FR" b="1" dirty="0" smtClean="0"/>
              <a:t> </a:t>
            </a:r>
            <a:r>
              <a:rPr lang="fr-FR" b="1" dirty="0" err="1" smtClean="0"/>
              <a:t>mapping</a:t>
            </a:r>
            <a:endParaRPr lang="fr-FR" dirty="0"/>
          </a:p>
        </p:txBody>
      </p:sp>
      <p:pic>
        <p:nvPicPr>
          <p:cNvPr id="76802" name="Picture 2"/>
          <p:cNvPicPr>
            <a:picLocks noGrp="1" noChangeAspect="1" noChangeArrowheads="1"/>
          </p:cNvPicPr>
          <p:nvPr>
            <p:ph sz="quarter" idx="1"/>
          </p:nvPr>
        </p:nvPicPr>
        <p:blipFill>
          <a:blip r:embed="rId2"/>
          <a:srcRect l="17647" t="44660" r="47426" b="38992"/>
          <a:stretch>
            <a:fillRect/>
          </a:stretch>
        </p:blipFill>
        <p:spPr bwMode="auto">
          <a:xfrm>
            <a:off x="571472" y="2357430"/>
            <a:ext cx="8143932" cy="214314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err="1" smtClean="0"/>
              <a:t>Column</a:t>
            </a:r>
            <a:r>
              <a:rPr lang="fr-MA" dirty="0" smtClean="0"/>
              <a:t> </a:t>
            </a:r>
            <a:endParaRPr lang="fr-FR" dirty="0"/>
          </a:p>
        </p:txBody>
      </p:sp>
      <p:sp>
        <p:nvSpPr>
          <p:cNvPr id="3" name="Espace réservé du contenu 2"/>
          <p:cNvSpPr>
            <a:spLocks noGrp="1"/>
          </p:cNvSpPr>
          <p:nvPr>
            <p:ph sz="quarter" idx="1"/>
          </p:nvPr>
        </p:nvSpPr>
        <p:spPr>
          <a:xfrm>
            <a:off x="914400" y="1447800"/>
            <a:ext cx="7772400" cy="4910158"/>
          </a:xfrm>
        </p:spPr>
        <p:txBody>
          <a:bodyPr>
            <a:normAutofit/>
          </a:bodyPr>
          <a:lstStyle/>
          <a:p>
            <a:endParaRPr lang="fr-FR" dirty="0" smtClean="0"/>
          </a:p>
          <a:p>
            <a:endParaRPr lang="fr-FR" dirty="0" smtClean="0"/>
          </a:p>
          <a:p>
            <a:endParaRPr lang="fr-MA" dirty="0" smtClean="0"/>
          </a:p>
          <a:p>
            <a:endParaRPr lang="fr-MA" dirty="0" smtClean="0"/>
          </a:p>
          <a:p>
            <a:endParaRPr lang="fr-MA" dirty="0" smtClean="0"/>
          </a:p>
          <a:p>
            <a:endParaRPr lang="fr-FR" dirty="0" smtClean="0"/>
          </a:p>
          <a:p>
            <a:r>
              <a:rPr lang="fr-FR" dirty="0" smtClean="0"/>
              <a:t>Le nom de la colonne est aussi une valeur! </a:t>
            </a:r>
          </a:p>
          <a:p>
            <a:r>
              <a:rPr lang="th-TH" dirty="0" smtClean="0"/>
              <a:t> </a:t>
            </a:r>
            <a:r>
              <a:rPr lang="fr-FR" dirty="0" smtClean="0"/>
              <a:t>Les colonnes sont triées par leur nom </a:t>
            </a:r>
            <a:endParaRPr lang="fr-MA" dirty="0" smtClean="0"/>
          </a:p>
          <a:p>
            <a:r>
              <a:rPr lang="th-TH" dirty="0" smtClean="0"/>
              <a:t> </a:t>
            </a:r>
            <a:r>
              <a:rPr lang="fr-FR" dirty="0" smtClean="0"/>
              <a:t>Choix de la stratégie de tri (</a:t>
            </a:r>
            <a:r>
              <a:rPr lang="fr-FR" dirty="0" err="1" smtClean="0"/>
              <a:t>comparator</a:t>
            </a:r>
            <a:r>
              <a:rPr lang="fr-FR" dirty="0" smtClean="0"/>
              <a:t>) Long, UTF8, </a:t>
            </a:r>
            <a:r>
              <a:rPr lang="fr-FR" dirty="0" err="1" smtClean="0"/>
              <a:t>Byte</a:t>
            </a:r>
            <a:r>
              <a:rPr lang="fr-FR" dirty="0" smtClean="0"/>
              <a:t>, etc...</a:t>
            </a:r>
            <a:endParaRPr lang="fr-FR" dirty="0"/>
          </a:p>
        </p:txBody>
      </p:sp>
      <p:pic>
        <p:nvPicPr>
          <p:cNvPr id="6" name="Picture 2"/>
          <p:cNvPicPr>
            <a:picLocks noChangeAspect="1" noChangeArrowheads="1"/>
          </p:cNvPicPr>
          <p:nvPr/>
        </p:nvPicPr>
        <p:blipFill>
          <a:blip r:embed="rId2"/>
          <a:srcRect l="5698" r="5147" b="47166"/>
          <a:stretch>
            <a:fillRect/>
          </a:stretch>
        </p:blipFill>
        <p:spPr bwMode="auto">
          <a:xfrm>
            <a:off x="1357290" y="1548879"/>
            <a:ext cx="6929486" cy="2308749"/>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err="1" smtClean="0"/>
              <a:t>Accessors</a:t>
            </a:r>
            <a:endParaRPr lang="fr-FR" dirty="0"/>
          </a:p>
        </p:txBody>
      </p:sp>
      <p:sp>
        <p:nvSpPr>
          <p:cNvPr id="3" name="Espace réservé du contenu 2"/>
          <p:cNvSpPr>
            <a:spLocks noGrp="1"/>
          </p:cNvSpPr>
          <p:nvPr>
            <p:ph sz="quarter" idx="1"/>
          </p:nvPr>
        </p:nvSpPr>
        <p:spPr/>
        <p:txBody>
          <a:bodyPr/>
          <a:lstStyle/>
          <a:p>
            <a:r>
              <a:rPr lang="fr-FR" dirty="0" smtClean="0"/>
              <a:t>Les accesseurs fournissent un moyen de mapper des requêtes personnalisées non prises en charge par les mappeurs d'entités par défaut.</a:t>
            </a:r>
          </a:p>
          <a:p>
            <a:r>
              <a:rPr lang="fr-FR" dirty="0" smtClean="0"/>
              <a:t>Pour créer un accesseur, définissez une interface Java et annotez chaque méthode pour fournir la requête CQL correspondante:</a:t>
            </a:r>
            <a:endParaRPr lang="fr-FR" dirty="0"/>
          </a:p>
        </p:txBody>
      </p:sp>
      <p:pic>
        <p:nvPicPr>
          <p:cNvPr id="77826" name="Picture 2"/>
          <p:cNvPicPr>
            <a:picLocks noChangeAspect="1" noChangeArrowheads="1"/>
          </p:cNvPicPr>
          <p:nvPr/>
        </p:nvPicPr>
        <p:blipFill>
          <a:blip r:embed="rId2"/>
          <a:srcRect l="17020" t="56641" r="62665" b="28711"/>
          <a:stretch>
            <a:fillRect/>
          </a:stretch>
        </p:blipFill>
        <p:spPr bwMode="auto">
          <a:xfrm>
            <a:off x="1714480" y="4143380"/>
            <a:ext cx="5643602" cy="2287947"/>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err="1" smtClean="0"/>
              <a:t>Accessors</a:t>
            </a:r>
            <a:endParaRPr lang="fr-FR" dirty="0"/>
          </a:p>
        </p:txBody>
      </p:sp>
      <p:sp>
        <p:nvSpPr>
          <p:cNvPr id="3" name="Espace réservé du contenu 2"/>
          <p:cNvSpPr>
            <a:spLocks noGrp="1"/>
          </p:cNvSpPr>
          <p:nvPr>
            <p:ph sz="quarter" idx="1"/>
          </p:nvPr>
        </p:nvSpPr>
        <p:spPr/>
        <p:txBody>
          <a:bodyPr/>
          <a:lstStyle/>
          <a:p>
            <a:r>
              <a:rPr lang="fr-FR" dirty="0" smtClean="0"/>
              <a:t>Le </a:t>
            </a:r>
            <a:r>
              <a:rPr lang="fr-FR" dirty="0" err="1" smtClean="0">
                <a:solidFill>
                  <a:srgbClr val="0070C0"/>
                </a:solidFill>
              </a:rPr>
              <a:t>MappingManager</a:t>
            </a:r>
            <a:r>
              <a:rPr lang="fr-FR" dirty="0" smtClean="0"/>
              <a:t> peut ensuite traiter cette interface et générer automatiquement une implémentation pour elle:</a:t>
            </a:r>
            <a:endParaRPr lang="fr-FR" dirty="0"/>
          </a:p>
        </p:txBody>
      </p:sp>
      <p:pic>
        <p:nvPicPr>
          <p:cNvPr id="78850" name="Picture 2"/>
          <p:cNvPicPr>
            <a:picLocks noChangeAspect="1" noChangeArrowheads="1"/>
          </p:cNvPicPr>
          <p:nvPr/>
        </p:nvPicPr>
        <p:blipFill>
          <a:blip r:embed="rId2"/>
          <a:srcRect l="17020" t="62500" r="40154" b="29687"/>
          <a:stretch>
            <a:fillRect/>
          </a:stretch>
        </p:blipFill>
        <p:spPr bwMode="auto">
          <a:xfrm>
            <a:off x="857224" y="2714620"/>
            <a:ext cx="7661726" cy="785818"/>
          </a:xfrm>
          <a:prstGeom prst="rect">
            <a:avLst/>
          </a:prstGeom>
          <a:noFill/>
          <a:ln w="9525">
            <a:noFill/>
            <a:miter lim="800000"/>
            <a:headEnd/>
            <a:tailEnd/>
          </a:ln>
          <a:effectLst/>
        </p:spPr>
      </p:pic>
      <p:sp>
        <p:nvSpPr>
          <p:cNvPr id="5" name="Rectangle 4"/>
          <p:cNvSpPr/>
          <p:nvPr/>
        </p:nvSpPr>
        <p:spPr>
          <a:xfrm>
            <a:off x="928662" y="4071942"/>
            <a:ext cx="7715304" cy="1292662"/>
          </a:xfrm>
          <a:prstGeom prst="rect">
            <a:avLst/>
          </a:prstGeom>
        </p:spPr>
        <p:txBody>
          <a:bodyPr wrap="square">
            <a:spAutoFit/>
          </a:bodyPr>
          <a:lstStyle/>
          <a:p>
            <a:pPr marL="274320" indent="-274320">
              <a:spcBef>
                <a:spcPts val="580"/>
              </a:spcBef>
              <a:buClr>
                <a:schemeClr val="accent1"/>
              </a:buClr>
              <a:buSzPct val="85000"/>
              <a:buFont typeface="Wingdings 2"/>
              <a:buChar char=""/>
            </a:pPr>
            <a:r>
              <a:rPr lang="fr-FR" sz="2600" dirty="0"/>
              <a:t>Comme les mappeurs, les accesseurs sont mis en cache au niveau du gestionnaire et, par conséquent, sont thread-</a:t>
            </a:r>
            <a:r>
              <a:rPr lang="fr-FR" sz="2600" dirty="0" err="1"/>
              <a:t>safe</a:t>
            </a:r>
            <a:r>
              <a:rPr lang="fr-FR" sz="2600" dirty="0"/>
              <a:t> / partageables.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dirty="0" err="1" smtClean="0"/>
              <a:t>Parameters</a:t>
            </a:r>
            <a:endParaRPr lang="fr-FR" dirty="0"/>
          </a:p>
        </p:txBody>
      </p:sp>
      <p:sp>
        <p:nvSpPr>
          <p:cNvPr id="3" name="Espace réservé du contenu 2"/>
          <p:cNvSpPr>
            <a:spLocks noGrp="1"/>
          </p:cNvSpPr>
          <p:nvPr>
            <p:ph sz="quarter" idx="1"/>
          </p:nvPr>
        </p:nvSpPr>
        <p:spPr/>
        <p:txBody>
          <a:bodyPr/>
          <a:lstStyle/>
          <a:p>
            <a:r>
              <a:rPr lang="fr-FR" dirty="0" smtClean="0"/>
              <a:t>Une requête peut avoir des marqueurs de liaison, qui seront définis avec les arguments de la méthode.</a:t>
            </a:r>
          </a:p>
          <a:p>
            <a:r>
              <a:rPr lang="fr-FR" dirty="0" smtClean="0"/>
              <a:t>Avec les marqueurs non identifiés, l'ordre des arguments doit correspondre à l'ordre des marqueurs:</a:t>
            </a:r>
            <a:endParaRPr lang="fr-FR" dirty="0"/>
          </a:p>
        </p:txBody>
      </p:sp>
      <p:pic>
        <p:nvPicPr>
          <p:cNvPr id="79874" name="Picture 2"/>
          <p:cNvPicPr>
            <a:picLocks noChangeAspect="1" noChangeArrowheads="1"/>
          </p:cNvPicPr>
          <p:nvPr/>
        </p:nvPicPr>
        <p:blipFill>
          <a:blip r:embed="rId2"/>
          <a:srcRect l="16471" t="31250" r="34663" b="58984"/>
          <a:stretch>
            <a:fillRect/>
          </a:stretch>
        </p:blipFill>
        <p:spPr bwMode="auto">
          <a:xfrm>
            <a:off x="1000100" y="3286124"/>
            <a:ext cx="7629578" cy="857256"/>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16471" t="47852" r="34663" b="42382"/>
          <a:stretch>
            <a:fillRect/>
          </a:stretch>
        </p:blipFill>
        <p:spPr bwMode="auto">
          <a:xfrm>
            <a:off x="928662" y="4357694"/>
            <a:ext cx="7629578" cy="857256"/>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16471" t="67383" r="34663" b="23828"/>
          <a:stretch>
            <a:fillRect/>
          </a:stretch>
        </p:blipFill>
        <p:spPr bwMode="auto">
          <a:xfrm>
            <a:off x="785786" y="5429264"/>
            <a:ext cx="7770867" cy="785818"/>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sz="quarter" idx="1"/>
          </p:nvPr>
        </p:nvSpPr>
        <p:spPr/>
        <p:txBody>
          <a:bodyPr/>
          <a:lstStyle/>
          <a:p>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Liens </a:t>
            </a:r>
            <a:endParaRPr lang="fr-FR" dirty="0"/>
          </a:p>
        </p:txBody>
      </p:sp>
      <p:pic>
        <p:nvPicPr>
          <p:cNvPr id="34818" name="Picture 2"/>
          <p:cNvPicPr>
            <a:picLocks noGrp="1" noChangeAspect="1" noChangeArrowheads="1"/>
          </p:cNvPicPr>
          <p:nvPr>
            <p:ph sz="quarter" idx="1"/>
          </p:nvPr>
        </p:nvPicPr>
        <p:blipFill>
          <a:blip r:embed="rId2"/>
          <a:srcRect l="3860" t="21773" r="12499" b="9566"/>
          <a:stretch>
            <a:fillRect/>
          </a:stretch>
        </p:blipFill>
        <p:spPr bwMode="auto">
          <a:xfrm>
            <a:off x="416690" y="1769440"/>
            <a:ext cx="8084400" cy="3731262"/>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err="1" smtClean="0"/>
              <a:t>Valueless</a:t>
            </a:r>
            <a:r>
              <a:rPr lang="fr-MA" dirty="0" smtClean="0"/>
              <a:t> </a:t>
            </a:r>
            <a:r>
              <a:rPr lang="fr-MA" dirty="0" err="1" smtClean="0"/>
              <a:t>column</a:t>
            </a:r>
            <a:endParaRPr lang="fr-FR" dirty="0"/>
          </a:p>
        </p:txBody>
      </p:sp>
      <p:pic>
        <p:nvPicPr>
          <p:cNvPr id="35842" name="Picture 2"/>
          <p:cNvPicPr>
            <a:picLocks noGrp="1" noChangeAspect="1" noChangeArrowheads="1"/>
          </p:cNvPicPr>
          <p:nvPr>
            <p:ph sz="quarter" idx="1"/>
          </p:nvPr>
        </p:nvPicPr>
        <p:blipFill>
          <a:blip r:embed="rId2"/>
          <a:srcRect l="1103" t="25042" r="18934" b="40627"/>
          <a:stretch>
            <a:fillRect/>
          </a:stretch>
        </p:blipFill>
        <p:spPr bwMode="auto">
          <a:xfrm>
            <a:off x="500034" y="2000240"/>
            <a:ext cx="7990851" cy="1928826"/>
          </a:xfrm>
          <a:prstGeom prst="rect">
            <a:avLst/>
          </a:prstGeom>
          <a:noFill/>
          <a:ln w="9525">
            <a:noFill/>
            <a:miter lim="800000"/>
            <a:headEnd/>
            <a:tailEnd/>
          </a:ln>
          <a:effectLst/>
        </p:spPr>
      </p:pic>
      <p:sp>
        <p:nvSpPr>
          <p:cNvPr id="5" name="Rectangle 4"/>
          <p:cNvSpPr/>
          <p:nvPr/>
        </p:nvSpPr>
        <p:spPr>
          <a:xfrm>
            <a:off x="928662" y="4357694"/>
            <a:ext cx="7429552" cy="1446550"/>
          </a:xfrm>
          <a:prstGeom prst="rect">
            <a:avLst/>
          </a:prstGeom>
        </p:spPr>
        <p:txBody>
          <a:bodyPr wrap="square">
            <a:spAutoFit/>
          </a:bodyPr>
          <a:lstStyle/>
          <a:p>
            <a:pPr marL="274320" indent="-274320">
              <a:spcBef>
                <a:spcPts val="580"/>
              </a:spcBef>
              <a:buClr>
                <a:schemeClr val="accent1"/>
              </a:buClr>
              <a:buSzPct val="85000"/>
              <a:buFont typeface="Wingdings 2"/>
              <a:buChar char=""/>
            </a:pPr>
            <a:r>
              <a:rPr lang="fr-FR" sz="2600" dirty="0" smtClean="0"/>
              <a:t>Le </a:t>
            </a:r>
            <a:r>
              <a:rPr lang="fr-FR" sz="2600" dirty="0"/>
              <a:t>nom de la colonne porte à lui seul l’information </a:t>
            </a:r>
            <a:endParaRPr lang="fr-FR" sz="2600" dirty="0" smtClean="0"/>
          </a:p>
          <a:p>
            <a:pPr marL="731520" lvl="1" indent="-274320">
              <a:spcBef>
                <a:spcPts val="580"/>
              </a:spcBef>
              <a:buClr>
                <a:schemeClr val="accent1"/>
              </a:buClr>
              <a:buSzPct val="85000"/>
              <a:buFont typeface="Wingdings 2"/>
              <a:buChar char=""/>
            </a:pPr>
            <a:r>
              <a:rPr lang="fr-FR" sz="2600" dirty="0" smtClean="0"/>
              <a:t>ici</a:t>
            </a:r>
            <a:r>
              <a:rPr lang="fr-FR" sz="2600" dirty="0"/>
              <a:t>: le score suivi du </a:t>
            </a:r>
            <a:r>
              <a:rPr lang="fr-FR" sz="2600" dirty="0" err="1"/>
              <a:t>username</a:t>
            </a:r>
            <a:r>
              <a:rPr lang="fr-FR" sz="2600" dirty="0"/>
              <a:t> </a:t>
            </a:r>
            <a:endParaRPr lang="fr-FR" sz="2600" dirty="0" smtClean="0"/>
          </a:p>
          <a:p>
            <a:pPr marL="274320" indent="-274320">
              <a:spcBef>
                <a:spcPts val="580"/>
              </a:spcBef>
              <a:buClr>
                <a:schemeClr val="accent1"/>
              </a:buClr>
              <a:buSzPct val="85000"/>
              <a:buFont typeface="Wingdings 2"/>
              <a:buChar char=""/>
            </a:pPr>
            <a:r>
              <a:rPr lang="th-TH" sz="2600" dirty="0" smtClean="0"/>
              <a:t> </a:t>
            </a:r>
            <a:r>
              <a:rPr lang="fr-FR" sz="2600" dirty="0"/>
              <a:t>Intérêt? performance...</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apitaux">
  <a:themeElements>
    <a:clrScheme name="Capitaux">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pitaux">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apitaux">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45019</TotalTime>
  <Words>961</Words>
  <Application>Microsoft Office PowerPoint</Application>
  <PresentationFormat>Affichage à l'écran (4:3)</PresentationFormat>
  <Paragraphs>182</Paragraphs>
  <Slides>73</Slides>
  <Notes>1</Notes>
  <HiddenSlides>0</HiddenSlides>
  <MMClips>0</MMClips>
  <ScaleCrop>false</ScaleCrop>
  <HeadingPairs>
    <vt:vector size="4" baseType="variant">
      <vt:variant>
        <vt:lpstr>Thème</vt:lpstr>
      </vt:variant>
      <vt:variant>
        <vt:i4>1</vt:i4>
      </vt:variant>
      <vt:variant>
        <vt:lpstr>Titres des diapositives</vt:lpstr>
      </vt:variant>
      <vt:variant>
        <vt:i4>73</vt:i4>
      </vt:variant>
    </vt:vector>
  </HeadingPairs>
  <TitlesOfParts>
    <vt:vector size="74" baseType="lpstr">
      <vt:lpstr>Capitaux</vt:lpstr>
      <vt:lpstr>DB-NoSQL- Cassandra </vt:lpstr>
      <vt:lpstr>Cassandra </vt:lpstr>
      <vt:lpstr>Diapositive 3</vt:lpstr>
      <vt:lpstr>Le modèle de données</vt:lpstr>
      <vt:lpstr>Concepts </vt:lpstr>
      <vt:lpstr>Column </vt:lpstr>
      <vt:lpstr>Column </vt:lpstr>
      <vt:lpstr>Liens </vt:lpstr>
      <vt:lpstr>Valueless column</vt:lpstr>
      <vt:lpstr>Représentation Java</vt:lpstr>
      <vt:lpstr>Row</vt:lpstr>
      <vt:lpstr>Diapositive 12</vt:lpstr>
      <vt:lpstr>super colonnes</vt:lpstr>
      <vt:lpstr>Représentation Java</vt:lpstr>
      <vt:lpstr>Insertion </vt:lpstr>
      <vt:lpstr>Exemple </vt:lpstr>
      <vt:lpstr>Familles de colonnes</vt:lpstr>
      <vt:lpstr>Diapositive 18</vt:lpstr>
      <vt:lpstr>Représentation Java</vt:lpstr>
      <vt:lpstr>Insertion </vt:lpstr>
      <vt:lpstr>Diapositive 21</vt:lpstr>
      <vt:lpstr>Les super familles de colonnes</vt:lpstr>
      <vt:lpstr>SuperColumnFamily </vt:lpstr>
      <vt:lpstr>Représentation Java</vt:lpstr>
      <vt:lpstr>Diapositive 25</vt:lpstr>
      <vt:lpstr>Cluster</vt:lpstr>
      <vt:lpstr>Cohérence in fine</vt:lpstr>
      <vt:lpstr>Cohérence paramétrable</vt:lpstr>
      <vt:lpstr>Lecture </vt:lpstr>
      <vt:lpstr>Tuneable Consistency</vt:lpstr>
      <vt:lpstr>Diapositive 31</vt:lpstr>
      <vt:lpstr>Gossip</vt:lpstr>
      <vt:lpstr>Partitioner</vt:lpstr>
      <vt:lpstr>Facteur de réplication</vt:lpstr>
      <vt:lpstr>Réplication </vt:lpstr>
      <vt:lpstr>Snitch</vt:lpstr>
      <vt:lpstr>Coordination </vt:lpstr>
      <vt:lpstr>Lecture </vt:lpstr>
      <vt:lpstr>Ecriture </vt:lpstr>
      <vt:lpstr>Diapositive 40</vt:lpstr>
      <vt:lpstr>Installation </vt:lpstr>
      <vt:lpstr>Java</vt:lpstr>
      <vt:lpstr>Cassandra Query Language CQL</vt:lpstr>
      <vt:lpstr>cqlsh</vt:lpstr>
      <vt:lpstr>Diapositive 45</vt:lpstr>
      <vt:lpstr>Introduction </vt:lpstr>
      <vt:lpstr>Diapositive 47</vt:lpstr>
      <vt:lpstr>Diapositive 48</vt:lpstr>
      <vt:lpstr>Commentaires</vt:lpstr>
      <vt:lpstr>Développent </vt:lpstr>
      <vt:lpstr>POM</vt:lpstr>
      <vt:lpstr>Développement </vt:lpstr>
      <vt:lpstr>Développement </vt:lpstr>
      <vt:lpstr>Développement </vt:lpstr>
      <vt:lpstr>Développement </vt:lpstr>
      <vt:lpstr>Mapping</vt:lpstr>
      <vt:lpstr>Creating a table entity</vt:lpstr>
      <vt:lpstr>Mapping table columns</vt:lpstr>
      <vt:lpstr>Column names</vt:lpstr>
      <vt:lpstr>Primary key fields</vt:lpstr>
      <vt:lpstr>Mapping User Types</vt:lpstr>
      <vt:lpstr>Mapping collections</vt:lpstr>
      <vt:lpstr>Utilisation de mapper</vt:lpstr>
      <vt:lpstr>Basic CRUD operations</vt:lpstr>
      <vt:lpstr>All these CRUD operations are synchronous</vt:lpstr>
      <vt:lpstr>User </vt:lpstr>
      <vt:lpstr>Exemple </vt:lpstr>
      <vt:lpstr>Accès </vt:lpstr>
      <vt:lpstr>Manual mapping</vt:lpstr>
      <vt:lpstr>Accessors</vt:lpstr>
      <vt:lpstr>Accessors</vt:lpstr>
      <vt:lpstr>Parameters</vt:lpstr>
      <vt:lpstr>Diapositive 73</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moi</dc:creator>
  <cp:lastModifiedBy>moi</cp:lastModifiedBy>
  <cp:revision>12</cp:revision>
  <dcterms:created xsi:type="dcterms:W3CDTF">2017-08-04T10:29:45Z</dcterms:created>
  <dcterms:modified xsi:type="dcterms:W3CDTF">2017-09-17T08:28:34Z</dcterms:modified>
</cp:coreProperties>
</file>